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23" r:id="rId1"/>
  </p:sldMasterIdLst>
  <p:notesMasterIdLst>
    <p:notesMasterId r:id="rId19"/>
  </p:notesMasterIdLst>
  <p:sldIdLst>
    <p:sldId id="295" r:id="rId2"/>
    <p:sldId id="298" r:id="rId3"/>
    <p:sldId id="303" r:id="rId4"/>
    <p:sldId id="296" r:id="rId5"/>
    <p:sldId id="300" r:id="rId6"/>
    <p:sldId id="309" r:id="rId7"/>
    <p:sldId id="306" r:id="rId8"/>
    <p:sldId id="308" r:id="rId9"/>
    <p:sldId id="305" r:id="rId10"/>
    <p:sldId id="304" r:id="rId11"/>
    <p:sldId id="301" r:id="rId12"/>
    <p:sldId id="307" r:id="rId13"/>
    <p:sldId id="294" r:id="rId14"/>
    <p:sldId id="257" r:id="rId15"/>
    <p:sldId id="290" r:id="rId16"/>
    <p:sldId id="265" r:id="rId17"/>
    <p:sldId id="293" r:id="rId18"/>
  </p:sldIdLst>
  <p:sldSz cx="13004800" cy="9753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3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6E6FF"/>
          </a:solidFill>
        </a:fill>
      </a:tcStyle>
    </a:wholeTbl>
    <a:band2H>
      <a:tcTxStyle/>
      <a:tcStyle>
        <a:tcBdr/>
        <a:fill>
          <a:solidFill>
            <a:srgbClr val="F3F4FF"/>
          </a:solidFill>
        </a:fill>
      </a:tcStyle>
    </a:band2H>
    <a:firstCol>
      <a:tcTxStyle b="on" i="off">
        <a:fontRef idx="major">
          <a:srgbClr val="FFFFFF"/>
        </a:fontRef>
        <a:srgbClr val="FFFFFF"/>
      </a:tcTxStyle>
      <a:tcStyle>
        <a:tcBdr>
          <a:left>
            <a:ln w="12700" cap="flat">
              <a:solidFill>
                <a:srgbClr val="FFFFFF"/>
              </a:solidFill>
              <a:prstDash val="solid"/>
              <a:round/>
            </a:ln>
          </a:left>
          <a:right>
            <a:ln w="381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7A81FF"/>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7A81FF"/>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7A81FF"/>
          </a:solidFill>
        </a:fill>
      </a:tcStyle>
    </a:firstRow>
  </a:tblStyle>
  <a:tblStyle styleId="{D51ADE6A-740E-44AE-83CC-AE7238B6C88D}"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Col>
    <a:la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lastRow>
    <a:fir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Row>
  </a:tblStyle>
  <a:tblStyle styleId="{4A9BC294-FFE2-49D5-8D69-9E1BD2C41BD5}"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4FAFA"/>
          </a:solidFill>
        </a:fill>
      </a:tcStyle>
    </a:wholeTbl>
    <a:band2H>
      <a:tcTxStyle/>
      <a:tcStyle>
        <a:tcBdr/>
        <a:fill>
          <a:solidFill>
            <a:srgbClr val="FAFDFD"/>
          </a:solidFill>
        </a:fill>
      </a:tcStyle>
    </a:band2H>
    <a:firstCol>
      <a:tcTxStyle b="on" i="off">
        <a:fontRef idx="major">
          <a:srgbClr val="FFFFFF"/>
        </a:fontRef>
        <a:srgbClr val="FFFFFF"/>
      </a:tcTxStyle>
      <a:tcStyle>
        <a:tcBdr>
          <a:left>
            <a:ln w="12700" cap="flat">
              <a:solidFill>
                <a:srgbClr val="FFFFFF"/>
              </a:solidFill>
              <a:prstDash val="solid"/>
              <a:round/>
            </a:ln>
          </a:left>
          <a:right>
            <a:ln w="381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6E6E9"/>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6E6E9"/>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6E6E9"/>
          </a:solidFill>
        </a:fill>
      </a:tcStyle>
    </a:firstRow>
  </a:tblStyle>
  <a:tblStyle styleId="{BBFC77FB-9ED0-4EC9-95AA-A1379042E64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EFF8"/>
          </a:solidFill>
        </a:fill>
      </a:tcStyle>
    </a:wholeTbl>
    <a:band2H>
      <a:tcTxStyle/>
      <a:tcStyle>
        <a:tcBdr/>
        <a:fill>
          <a:solidFill>
            <a:srgbClr val="F2F7FC"/>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381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CACDD"/>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CACDD"/>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CACDD"/>
          </a:solidFill>
        </a:fill>
      </a:tcStyle>
    </a:firstRow>
  </a:tblStyle>
  <a:tblStyle styleId="{3DC5C2F9-1CAC-4260-A1DD-9FCDBB87749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EFF8"/>
          </a:solidFill>
        </a:fill>
      </a:tcStyle>
    </a:wholeTbl>
    <a:band2H>
      <a:tcTxStyle/>
      <a:tcStyle>
        <a:tcBdr/>
        <a:fill>
          <a:solidFill>
            <a:srgbClr val="F2F7FC"/>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381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CACDD"/>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CACDD"/>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6CACDD"/>
          </a:solidFill>
        </a:fill>
      </a:tcStyle>
    </a:firstRow>
  </a:tblStyle>
  <a:tblStyle styleId="{2708684C-4D16-4618-839F-0558EEFCDFE6}" styleName="">
    <a:tblBg/>
    <a:wholeTbl>
      <a:tcTxStyle>
        <a:font>
          <a:latin typeface="Calibri"/>
          <a:ea typeface="Calibri"/>
          <a:cs typeface="Calibri"/>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a:font>
          <a:latin typeface="ヒラギノ角ゴ ProN W3"/>
          <a:ea typeface="ヒラギノ角ゴ ProN W3"/>
          <a:cs typeface="ヒラギノ角ゴ ProN W3"/>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a:font>
          <a:latin typeface="ヒラギノ角ゴ ProN W3"/>
          <a:ea typeface="ヒラギノ角ゴ ProN W3"/>
          <a:cs typeface="ヒラギノ角ゴ ProN W3"/>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a:font>
          <a:latin typeface="ヒラギノ角ゴ ProN W3"/>
          <a:ea typeface="ヒラギノ角ゴ ProN W3"/>
          <a:cs typeface="ヒラギノ角ゴ ProN W3"/>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Calibri"/>
          <a:ea typeface="Calibri"/>
          <a:cs typeface="Calibri"/>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Calibri"/>
          <a:ea typeface="Calibri"/>
          <a:cs typeface="Calibri"/>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a:font>
          <a:latin typeface="Calibri"/>
          <a:ea typeface="Calibri"/>
          <a:cs typeface="Calibri"/>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Calibri"/>
          <a:ea typeface="Calibri"/>
          <a:cs typeface="Calibri"/>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a:font>
          <a:latin typeface="Calibri"/>
          <a:ea typeface="Calibri"/>
          <a:cs typeface="Calibri"/>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a:font>
          <a:latin typeface="Calibri"/>
          <a:ea typeface="Calibri"/>
          <a:cs typeface="Calibri"/>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a:font>
          <a:latin typeface="Calibri"/>
          <a:ea typeface="Calibri"/>
          <a:cs typeface="Calibri"/>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a:font>
          <a:latin typeface="Calibri"/>
          <a:ea typeface="Calibri"/>
          <a:cs typeface="Calibri"/>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a:font>
          <a:latin typeface="Calibri"/>
          <a:ea typeface="Calibri"/>
          <a:cs typeface="Calibri"/>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Calibri"/>
          <a:ea typeface="Calibri"/>
          <a:cs typeface="Calibri"/>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a:font>
          <a:latin typeface="Calibri"/>
          <a:ea typeface="Calibri"/>
          <a:cs typeface="Calibri"/>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a:font>
          <a:latin typeface="Calibri"/>
          <a:ea typeface="Calibri"/>
          <a:cs typeface="Calibri"/>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a:font>
          <a:latin typeface="Calibri"/>
          <a:ea typeface="Calibri"/>
          <a:cs typeface="Calibri"/>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7900"/>
    <p:restoredTop sz="95280"/>
  </p:normalViewPr>
  <p:slideViewPr>
    <p:cSldViewPr snapToGrid="0" snapToObjects="1">
      <p:cViewPr>
        <p:scale>
          <a:sx n="70" d="100"/>
          <a:sy n="70" d="100"/>
        </p:scale>
        <p:origin x="688" y="264"/>
      </p:cViewPr>
      <p:guideLst/>
    </p:cSldViewPr>
  </p:slideViewPr>
  <p:notesTextViewPr>
    <p:cViewPr>
      <p:scale>
        <a:sx n="1" d="1"/>
        <a:sy n="1" d="1"/>
      </p:scale>
      <p:origin x="0" y="0"/>
    </p:cViewPr>
  </p:notesTextViewPr>
  <p:notesViewPr>
    <p:cSldViewPr snapToGrid="0" snapToObjects="1">
      <p:cViewPr varScale="1">
        <p:scale>
          <a:sx n="74" d="100"/>
          <a:sy n="74" d="100"/>
        </p:scale>
        <p:origin x="3664"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jpg>
</file>

<file path=ppt/media/image12.png>
</file>

<file path=ppt/media/image13.tif>
</file>

<file path=ppt/media/image14.tif>
</file>

<file path=ppt/media/image15.tif>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tif>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20" name="Shape 420"/>
          <p:cNvSpPr>
            <a:spLocks noGrp="1" noRot="1" noChangeAspect="1"/>
          </p:cNvSpPr>
          <p:nvPr>
            <p:ph type="sldImg"/>
          </p:nvPr>
        </p:nvSpPr>
        <p:spPr>
          <a:xfrm>
            <a:off x="1143000" y="685800"/>
            <a:ext cx="4572000" cy="3429000"/>
          </a:xfrm>
          <a:prstGeom prst="rect">
            <a:avLst/>
          </a:prstGeom>
        </p:spPr>
        <p:txBody>
          <a:bodyPr/>
          <a:lstStyle/>
          <a:p>
            <a:endParaRPr/>
          </a:p>
        </p:txBody>
      </p:sp>
      <p:sp>
        <p:nvSpPr>
          <p:cNvPr id="421" name="Shape 4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2200">
        <a:latin typeface="Lucida Grande"/>
        <a:ea typeface="Lucida Grande"/>
        <a:cs typeface="Lucida Grande"/>
        <a:sym typeface="Lucida Grande"/>
      </a:defRPr>
    </a:lvl1pPr>
    <a:lvl2pPr indent="228600" defTabSz="457200" latinLnBrk="0">
      <a:defRPr sz="2200">
        <a:latin typeface="Lucida Grande"/>
        <a:ea typeface="Lucida Grande"/>
        <a:cs typeface="Lucida Grande"/>
        <a:sym typeface="Lucida Grande"/>
      </a:defRPr>
    </a:lvl2pPr>
    <a:lvl3pPr indent="457200" defTabSz="457200" latinLnBrk="0">
      <a:defRPr sz="2200">
        <a:latin typeface="Lucida Grande"/>
        <a:ea typeface="Lucida Grande"/>
        <a:cs typeface="Lucida Grande"/>
        <a:sym typeface="Lucida Grande"/>
      </a:defRPr>
    </a:lvl3pPr>
    <a:lvl4pPr indent="685800" defTabSz="457200" latinLnBrk="0">
      <a:defRPr sz="2200">
        <a:latin typeface="Lucida Grande"/>
        <a:ea typeface="Lucida Grande"/>
        <a:cs typeface="Lucida Grande"/>
        <a:sym typeface="Lucida Grande"/>
      </a:defRPr>
    </a:lvl4pPr>
    <a:lvl5pPr indent="914400" defTabSz="457200" latinLnBrk="0">
      <a:defRPr sz="2200">
        <a:latin typeface="Lucida Grande"/>
        <a:ea typeface="Lucida Grande"/>
        <a:cs typeface="Lucida Grande"/>
        <a:sym typeface="Lucida Grande"/>
      </a:defRPr>
    </a:lvl5pPr>
    <a:lvl6pPr indent="1143000" defTabSz="457200" latinLnBrk="0">
      <a:defRPr sz="2200">
        <a:latin typeface="Lucida Grande"/>
        <a:ea typeface="Lucida Grande"/>
        <a:cs typeface="Lucida Grande"/>
        <a:sym typeface="Lucida Grande"/>
      </a:defRPr>
    </a:lvl6pPr>
    <a:lvl7pPr indent="1371600" defTabSz="457200" latinLnBrk="0">
      <a:defRPr sz="2200">
        <a:latin typeface="Lucida Grande"/>
        <a:ea typeface="Lucida Grande"/>
        <a:cs typeface="Lucida Grande"/>
        <a:sym typeface="Lucida Grande"/>
      </a:defRPr>
    </a:lvl7pPr>
    <a:lvl8pPr indent="1600200" defTabSz="457200" latinLnBrk="0">
      <a:defRPr sz="2200">
        <a:latin typeface="Lucida Grande"/>
        <a:ea typeface="Lucida Grande"/>
        <a:cs typeface="Lucida Grande"/>
        <a:sym typeface="Lucida Grande"/>
      </a:defRPr>
    </a:lvl8pPr>
    <a:lvl9pPr indent="1828800" defTabSz="457200" latinLnBrk="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4441045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kumimoji="1" lang="ja-JP" altLang="en-US" b="0"/>
          </a:p>
        </p:txBody>
      </p:sp>
    </p:spTree>
    <p:extLst>
      <p:ext uri="{BB962C8B-B14F-4D97-AF65-F5344CB8AC3E}">
        <p14:creationId xmlns:p14="http://schemas.microsoft.com/office/powerpoint/2010/main" val="21032216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3" name="Shape 803"/>
          <p:cNvSpPr>
            <a:spLocks noGrp="1" noRot="1" noChangeAspect="1"/>
          </p:cNvSpPr>
          <p:nvPr>
            <p:ph type="sldImg"/>
          </p:nvPr>
        </p:nvSpPr>
        <p:spPr>
          <a:prstGeom prst="rect">
            <a:avLst/>
          </a:prstGeom>
        </p:spPr>
        <p:txBody>
          <a:bodyPr/>
          <a:lstStyle/>
          <a:p>
            <a:endParaRPr/>
          </a:p>
        </p:txBody>
      </p:sp>
      <p:sp>
        <p:nvSpPr>
          <p:cNvPr id="804" name="Shape 804"/>
          <p:cNvSpPr>
            <a:spLocks noGrp="1"/>
          </p:cNvSpPr>
          <p:nvPr>
            <p:ph type="body" sz="quarter" idx="1"/>
          </p:nvPr>
        </p:nvSpPr>
        <p:spPr>
          <a:prstGeom prst="rect">
            <a:avLst/>
          </a:prstGeom>
        </p:spPr>
        <p:txBody>
          <a:bodyPr/>
          <a:lstStyle/>
          <a:p>
            <a:pPr marL="0" marR="0" lvl="0" indent="0" defTabSz="457200" eaLnBrk="1" fontAlgn="auto" latinLnBrk="0" hangingPunct="1">
              <a:lnSpc>
                <a:spcPct val="100000"/>
              </a:lnSpc>
              <a:spcBef>
                <a:spcPts val="0"/>
              </a:spcBef>
              <a:spcAft>
                <a:spcPts val="0"/>
              </a:spcAft>
              <a:buClrTx/>
              <a:buSzTx/>
              <a:buFontTx/>
              <a:buNone/>
              <a:tabLst/>
              <a:defRPr/>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kumimoji="1" lang="ja-JP" altLang="en-US" b="0"/>
          </a:p>
        </p:txBody>
      </p:sp>
    </p:spTree>
    <p:extLst>
      <p:ext uri="{BB962C8B-B14F-4D97-AF65-F5344CB8AC3E}">
        <p14:creationId xmlns:p14="http://schemas.microsoft.com/office/powerpoint/2010/main" val="3168615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0467041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4168136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40769267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9229080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1619372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2038771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552795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 name="Shape 438"/>
          <p:cNvSpPr>
            <a:spLocks noGrp="1" noRot="1" noChangeAspect="1"/>
          </p:cNvSpPr>
          <p:nvPr>
            <p:ph type="sldImg"/>
          </p:nvPr>
        </p:nvSpPr>
        <p:spPr>
          <a:prstGeom prst="rect">
            <a:avLst/>
          </a:prstGeom>
        </p:spPr>
        <p:txBody>
          <a:bodyPr/>
          <a:lstStyle/>
          <a:p>
            <a:endParaRPr/>
          </a:p>
        </p:txBody>
      </p:sp>
      <p:sp>
        <p:nvSpPr>
          <p:cNvPr id="439" name="Shape 43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954047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タイトルとコンテンツ">
    <p:spTree>
      <p:nvGrpSpPr>
        <p:cNvPr id="1" name=""/>
        <p:cNvGrpSpPr/>
        <p:nvPr/>
      </p:nvGrpSpPr>
      <p:grpSpPr>
        <a:xfrm>
          <a:off x="0" y="0"/>
          <a:ext cx="0" cy="0"/>
          <a:chOff x="0" y="0"/>
          <a:chExt cx="0" cy="0"/>
        </a:xfrm>
      </p:grpSpPr>
      <p:pic>
        <p:nvPicPr>
          <p:cNvPr id="6" name="図 6" descr="図 6">
            <a:extLst>
              <a:ext uri="{FF2B5EF4-FFF2-40B4-BE49-F238E27FC236}">
                <a16:creationId xmlns:a16="http://schemas.microsoft.com/office/drawing/2014/main" id="{A367FABE-CC9F-A346-95DC-36DCFB1D6186}"/>
              </a:ext>
            </a:extLst>
          </p:cNvPr>
          <p:cNvPicPr>
            <a:picLocks noChangeAspect="1"/>
          </p:cNvPicPr>
          <p:nvPr userDrawn="1"/>
        </p:nvPicPr>
        <p:blipFill>
          <a:blip r:embed="rId2"/>
          <a:stretch>
            <a:fillRect/>
          </a:stretch>
        </p:blipFill>
        <p:spPr>
          <a:xfrm>
            <a:off x="11738088" y="166429"/>
            <a:ext cx="1077573" cy="1080000"/>
          </a:xfrm>
          <a:prstGeom prst="rect">
            <a:avLst/>
          </a:prstGeom>
          <a:ln w="12700">
            <a:miter lim="400000"/>
          </a:ln>
        </p:spPr>
      </p:pic>
      <p:pic>
        <p:nvPicPr>
          <p:cNvPr id="7" name="図 7" descr="図 7">
            <a:extLst>
              <a:ext uri="{FF2B5EF4-FFF2-40B4-BE49-F238E27FC236}">
                <a16:creationId xmlns:a16="http://schemas.microsoft.com/office/drawing/2014/main" id="{E1EE7800-F5E7-9A4E-ACEC-B63B69689BFF}"/>
              </a:ext>
            </a:extLst>
          </p:cNvPr>
          <p:cNvPicPr>
            <a:picLocks noChangeAspect="1"/>
          </p:cNvPicPr>
          <p:nvPr userDrawn="1"/>
        </p:nvPicPr>
        <p:blipFill>
          <a:blip r:embed="rId3"/>
          <a:stretch>
            <a:fillRect/>
          </a:stretch>
        </p:blipFill>
        <p:spPr>
          <a:xfrm>
            <a:off x="10907407" y="166429"/>
            <a:ext cx="635872" cy="1080000"/>
          </a:xfrm>
          <a:prstGeom prst="rect">
            <a:avLst/>
          </a:prstGeom>
          <a:ln w="12700">
            <a:miter lim="400000"/>
          </a:ln>
        </p:spPr>
      </p:pic>
    </p:spTree>
    <p:extLst>
      <p:ext uri="{BB962C8B-B14F-4D97-AF65-F5344CB8AC3E}">
        <p14:creationId xmlns:p14="http://schemas.microsoft.com/office/powerpoint/2010/main" val="60168759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Default - セクション見出し">
    <p:spTree>
      <p:nvGrpSpPr>
        <p:cNvPr id="1" name=""/>
        <p:cNvGrpSpPr/>
        <p:nvPr/>
      </p:nvGrpSpPr>
      <p:grpSpPr>
        <a:xfrm>
          <a:off x="0" y="0"/>
          <a:ext cx="0" cy="0"/>
          <a:chOff x="0" y="0"/>
          <a:chExt cx="0" cy="0"/>
        </a:xfrm>
      </p:grpSpPr>
      <p:sp>
        <p:nvSpPr>
          <p:cNvPr id="2" name="Google Shape;14;p8">
            <a:extLst>
              <a:ext uri="{FF2B5EF4-FFF2-40B4-BE49-F238E27FC236}">
                <a16:creationId xmlns:a16="http://schemas.microsoft.com/office/drawing/2014/main" id="{FD888982-70AC-D74E-9BDE-0C00E84219F8}"/>
              </a:ext>
            </a:extLst>
          </p:cNvPr>
          <p:cNvSpPr/>
          <p:nvPr userDrawn="1"/>
        </p:nvSpPr>
        <p:spPr>
          <a:xfrm>
            <a:off x="2174" y="9398713"/>
            <a:ext cx="13021161" cy="371505"/>
          </a:xfrm>
          <a:prstGeom prst="rect">
            <a:avLst/>
          </a:prstGeom>
          <a:solidFill>
            <a:srgbClr val="000000"/>
          </a:solidFill>
          <a:ln>
            <a:noFill/>
          </a:ln>
          <a:effectLst>
            <a:outerShdw blurRad="38100" dist="23000" dir="5400000" rotWithShape="0">
              <a:srgbClr val="000000">
                <a:alpha val="34901"/>
              </a:srgbClr>
            </a:outerShdw>
          </a:effectLst>
        </p:spPr>
        <p:txBody>
          <a:bodyPr spcFirstLastPara="1" wrap="square" lIns="38100" tIns="38100" rIns="38100" bIns="38100" anchor="ctr" anchorCtr="0">
            <a:noAutofit/>
          </a:bodyPr>
          <a:lstStyle/>
          <a:p>
            <a:pPr marL="0" marR="0" lvl="0" indent="0" algn="ctr" rtl="0">
              <a:lnSpc>
                <a:spcPct val="100000"/>
              </a:lnSpc>
              <a:spcBef>
                <a:spcPts val="0"/>
              </a:spcBef>
              <a:spcAft>
                <a:spcPts val="0"/>
              </a:spcAft>
              <a:buClr>
                <a:srgbClr val="FFFFFF"/>
              </a:buClr>
              <a:buSzPts val="1200"/>
              <a:buFont typeface="Rockwell"/>
              <a:buNone/>
            </a:pPr>
            <a:endParaRPr sz="1200" b="0" i="0" u="none" strike="noStrike" cap="none">
              <a:solidFill>
                <a:srgbClr val="000000"/>
              </a:solidFill>
              <a:latin typeface="Helvetica Neue"/>
              <a:ea typeface="Helvetica Neue"/>
              <a:cs typeface="Helvetica Neue"/>
              <a:sym typeface="Helvetica Neue"/>
            </a:endParaRPr>
          </a:p>
        </p:txBody>
      </p:sp>
      <p:pic>
        <p:nvPicPr>
          <p:cNvPr id="3" name="Google Shape;15;p8" descr="図 6">
            <a:extLst>
              <a:ext uri="{FF2B5EF4-FFF2-40B4-BE49-F238E27FC236}">
                <a16:creationId xmlns:a16="http://schemas.microsoft.com/office/drawing/2014/main" id="{22F9BB25-2833-0F4F-B94E-09C4F474C6CA}"/>
              </a:ext>
            </a:extLst>
          </p:cNvPr>
          <p:cNvPicPr preferRelativeResize="0"/>
          <p:nvPr userDrawn="1"/>
        </p:nvPicPr>
        <p:blipFill rotWithShape="1">
          <a:blip r:embed="rId2">
            <a:alphaModFix/>
          </a:blip>
          <a:srcRect/>
          <a:stretch/>
        </p:blipFill>
        <p:spPr>
          <a:xfrm>
            <a:off x="11738088" y="166429"/>
            <a:ext cx="1077573" cy="1080000"/>
          </a:xfrm>
          <a:prstGeom prst="rect">
            <a:avLst/>
          </a:prstGeom>
          <a:noFill/>
          <a:ln>
            <a:noFill/>
          </a:ln>
        </p:spPr>
      </p:pic>
      <p:pic>
        <p:nvPicPr>
          <p:cNvPr id="4" name="Google Shape;16;p8" descr="図 7">
            <a:extLst>
              <a:ext uri="{FF2B5EF4-FFF2-40B4-BE49-F238E27FC236}">
                <a16:creationId xmlns:a16="http://schemas.microsoft.com/office/drawing/2014/main" id="{98B5A9FD-ADA1-5343-9F27-2F4726B0A8B1}"/>
              </a:ext>
            </a:extLst>
          </p:cNvPr>
          <p:cNvPicPr preferRelativeResize="0"/>
          <p:nvPr userDrawn="1"/>
        </p:nvPicPr>
        <p:blipFill rotWithShape="1">
          <a:blip r:embed="rId3">
            <a:alphaModFix/>
          </a:blip>
          <a:srcRect/>
          <a:stretch/>
        </p:blipFill>
        <p:spPr>
          <a:xfrm>
            <a:off x="10907407" y="166429"/>
            <a:ext cx="635872" cy="1080000"/>
          </a:xfrm>
          <a:prstGeom prst="rect">
            <a:avLst/>
          </a:prstGeom>
          <a:noFill/>
          <a:ln>
            <a:noFill/>
          </a:ln>
        </p:spPr>
      </p:pic>
      <p:sp>
        <p:nvSpPr>
          <p:cNvPr id="5" name="Google Shape;17;p8">
            <a:extLst>
              <a:ext uri="{FF2B5EF4-FFF2-40B4-BE49-F238E27FC236}">
                <a16:creationId xmlns:a16="http://schemas.microsoft.com/office/drawing/2014/main" id="{BB4FBC01-2D0A-9841-9145-06E62E1A76CC}"/>
              </a:ext>
            </a:extLst>
          </p:cNvPr>
          <p:cNvSpPr txBox="1"/>
          <p:nvPr userDrawn="1"/>
        </p:nvSpPr>
        <p:spPr>
          <a:xfrm>
            <a:off x="3601020" y="9388913"/>
            <a:ext cx="5802760" cy="406401"/>
          </a:xfrm>
          <a:prstGeom prst="rect">
            <a:avLst/>
          </a:prstGeom>
          <a:noFill/>
          <a:ln>
            <a:noFill/>
          </a:ln>
        </p:spPr>
        <p:txBody>
          <a:bodyPr spcFirstLastPara="1" wrap="square" lIns="50800" tIns="50800" rIns="50800" bIns="50800" anchor="ctr" anchorCtr="0">
            <a:spAutoFit/>
          </a:bodyPr>
          <a:lstStyle/>
          <a:p>
            <a:pPr marL="0" marR="0" lvl="0" indent="0" algn="l" rtl="0">
              <a:lnSpc>
                <a:spcPct val="100000"/>
              </a:lnSpc>
              <a:spcBef>
                <a:spcPts val="0"/>
              </a:spcBef>
              <a:spcAft>
                <a:spcPts val="0"/>
              </a:spcAft>
              <a:buClr>
                <a:srgbClr val="64BD4E"/>
              </a:buClr>
              <a:buSzPts val="2000"/>
              <a:buFont typeface="Helvetica Neue"/>
              <a:buNone/>
            </a:pPr>
            <a:r>
              <a:rPr lang="en-US" sz="2000" b="0" i="0" u="none" strike="noStrike" cap="none">
                <a:solidFill>
                  <a:srgbClr val="64BD4E"/>
                </a:solidFill>
                <a:latin typeface="Helvetica Neue"/>
                <a:ea typeface="Helvetica Neue"/>
                <a:cs typeface="Helvetica Neue"/>
                <a:sym typeface="Helvetica Neue"/>
              </a:rPr>
              <a:t>RIKEN Center for Biosystems Dynamics Research</a:t>
            </a:r>
            <a:endParaRPr/>
          </a:p>
        </p:txBody>
      </p:sp>
    </p:spTree>
    <p:extLst>
      <p:ext uri="{BB962C8B-B14F-4D97-AF65-F5344CB8AC3E}">
        <p14:creationId xmlns:p14="http://schemas.microsoft.com/office/powerpoint/2010/main" val="1126166750"/>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4080" y="519291"/>
            <a:ext cx="11216640" cy="1885245"/>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94080" y="9040144"/>
            <a:ext cx="2926080" cy="519289"/>
          </a:xfrm>
          <a:prstGeom prst="rect">
            <a:avLst/>
          </a:prstGeom>
        </p:spPr>
        <p:txBody>
          <a:bodyPr vert="horz" lIns="91440" tIns="45720" rIns="91440" bIns="45720" rtlCol="0" anchor="ctr"/>
          <a:lstStyle>
            <a:lvl1pPr algn="l">
              <a:defRPr sz="1707">
                <a:solidFill>
                  <a:schemeClr val="tx1">
                    <a:tint val="75000"/>
                  </a:schemeClr>
                </a:solidFill>
              </a:defRPr>
            </a:lvl1pPr>
          </a:lstStyle>
          <a:p>
            <a:fld id="{9673D03C-B788-7E4A-A316-02D75871C4FD}" type="datetimeFigureOut">
              <a:rPr kumimoji="1" lang="ja-JP" altLang="en-US" smtClean="0"/>
              <a:t>2019/9/2</a:t>
            </a:fld>
            <a:endParaRPr kumimoji="1" lang="ja-JP" altLang="en-US"/>
          </a:p>
        </p:txBody>
      </p:sp>
      <p:sp>
        <p:nvSpPr>
          <p:cNvPr id="5" name="Footer Placeholder 4"/>
          <p:cNvSpPr>
            <a:spLocks noGrp="1"/>
          </p:cNvSpPr>
          <p:nvPr>
            <p:ph type="ftr" sz="quarter" idx="3"/>
          </p:nvPr>
        </p:nvSpPr>
        <p:spPr>
          <a:xfrm>
            <a:off x="4307840" y="9040144"/>
            <a:ext cx="4389120" cy="519289"/>
          </a:xfrm>
          <a:prstGeom prst="rect">
            <a:avLst/>
          </a:prstGeom>
        </p:spPr>
        <p:txBody>
          <a:bodyPr vert="horz" lIns="91440" tIns="45720" rIns="91440" bIns="45720" rtlCol="0" anchor="ctr"/>
          <a:lstStyle>
            <a:lvl1pPr algn="ctr">
              <a:defRPr sz="1707">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9184640" y="9040144"/>
            <a:ext cx="2926080" cy="519289"/>
          </a:xfrm>
          <a:prstGeom prst="rect">
            <a:avLst/>
          </a:prstGeom>
        </p:spPr>
        <p:txBody>
          <a:bodyPr vert="horz" lIns="91440" tIns="45720" rIns="91440" bIns="45720" rtlCol="0" anchor="ctr"/>
          <a:lstStyle>
            <a:lvl1pPr algn="r">
              <a:defRPr sz="1707">
                <a:solidFill>
                  <a:schemeClr val="tx1">
                    <a:tint val="75000"/>
                  </a:schemeClr>
                </a:solidFill>
              </a:defRPr>
            </a:lvl1pPr>
          </a:lstStyle>
          <a:p>
            <a:fld id="{6F0F4D53-1BF8-0E48-B7B1-BE2B3BE812C4}" type="slidenum">
              <a:rPr kumimoji="1" lang="ja-JP" altLang="en-US" smtClean="0"/>
              <a:t>‹#›</a:t>
            </a:fld>
            <a:endParaRPr kumimoji="1" lang="ja-JP" altLang="en-US"/>
          </a:p>
        </p:txBody>
      </p:sp>
    </p:spTree>
    <p:extLst>
      <p:ext uri="{BB962C8B-B14F-4D97-AF65-F5344CB8AC3E}">
        <p14:creationId xmlns:p14="http://schemas.microsoft.com/office/powerpoint/2010/main" val="2242479750"/>
      </p:ext>
    </p:extLst>
  </p:cSld>
  <p:clrMap bg1="lt1" tx1="dk1" bg2="lt2" tx2="dk2" accent1="accent1" accent2="accent2" accent3="accent3" accent4="accent4" accent5="accent5" accent6="accent6" hlink="hlink" folHlink="folHlink"/>
  <p:sldLayoutIdLst>
    <p:sldLayoutId id="2147483835" r:id="rId1"/>
    <p:sldLayoutId id="2147483836" r:id="rId2"/>
  </p:sldLayoutIdLst>
  <p:txStyles>
    <p:titleStyle>
      <a:lvl1pPr algn="l" defTabSz="1300460" rtl="0" eaLnBrk="1" latinLnBrk="0" hangingPunct="1">
        <a:lnSpc>
          <a:spcPct val="90000"/>
        </a:lnSpc>
        <a:spcBef>
          <a:spcPct val="0"/>
        </a:spcBef>
        <a:buNone/>
        <a:defRPr kumimoji="1" sz="6258" kern="1200">
          <a:solidFill>
            <a:schemeClr val="tx1"/>
          </a:solidFill>
          <a:latin typeface="+mj-lt"/>
          <a:ea typeface="+mj-ea"/>
          <a:cs typeface="+mj-cs"/>
        </a:defRPr>
      </a:lvl1pPr>
    </p:titleStyle>
    <p:bodyStyle>
      <a:lvl1pPr marL="325115" indent="-325115" algn="l" defTabSz="1300460" rtl="0" eaLnBrk="1" latinLnBrk="0" hangingPunct="1">
        <a:lnSpc>
          <a:spcPct val="90000"/>
        </a:lnSpc>
        <a:spcBef>
          <a:spcPts val="1422"/>
        </a:spcBef>
        <a:buFont typeface="Arial" panose="020B0604020202020204" pitchFamily="34" charset="0"/>
        <a:buChar char="•"/>
        <a:defRPr kumimoji="1" sz="3982" kern="1200">
          <a:solidFill>
            <a:schemeClr val="tx1"/>
          </a:solidFill>
          <a:latin typeface="+mn-lt"/>
          <a:ea typeface="+mn-ea"/>
          <a:cs typeface="+mn-cs"/>
        </a:defRPr>
      </a:lvl1pPr>
      <a:lvl2pPr marL="975345" indent="-325115" algn="l" defTabSz="1300460" rtl="0" eaLnBrk="1" latinLnBrk="0" hangingPunct="1">
        <a:lnSpc>
          <a:spcPct val="90000"/>
        </a:lnSpc>
        <a:spcBef>
          <a:spcPts val="711"/>
        </a:spcBef>
        <a:buFont typeface="Arial" panose="020B0604020202020204" pitchFamily="34" charset="0"/>
        <a:buChar char="•"/>
        <a:defRPr kumimoji="1" sz="3413" kern="1200">
          <a:solidFill>
            <a:schemeClr val="tx1"/>
          </a:solidFill>
          <a:latin typeface="+mn-lt"/>
          <a:ea typeface="+mn-ea"/>
          <a:cs typeface="+mn-cs"/>
        </a:defRPr>
      </a:lvl2pPr>
      <a:lvl3pPr marL="1625575" indent="-325115" algn="l" defTabSz="1300460" rtl="0" eaLnBrk="1" latinLnBrk="0" hangingPunct="1">
        <a:lnSpc>
          <a:spcPct val="90000"/>
        </a:lnSpc>
        <a:spcBef>
          <a:spcPts val="711"/>
        </a:spcBef>
        <a:buFont typeface="Arial" panose="020B0604020202020204" pitchFamily="34" charset="0"/>
        <a:buChar char="•"/>
        <a:defRPr kumimoji="1" sz="2844" kern="1200">
          <a:solidFill>
            <a:schemeClr val="tx1"/>
          </a:solidFill>
          <a:latin typeface="+mn-lt"/>
          <a:ea typeface="+mn-ea"/>
          <a:cs typeface="+mn-cs"/>
        </a:defRPr>
      </a:lvl3pPr>
      <a:lvl4pPr marL="2275804" indent="-325115" algn="l" defTabSz="1300460" rtl="0" eaLnBrk="1" latinLnBrk="0" hangingPunct="1">
        <a:lnSpc>
          <a:spcPct val="90000"/>
        </a:lnSpc>
        <a:spcBef>
          <a:spcPts val="711"/>
        </a:spcBef>
        <a:buFont typeface="Arial" panose="020B0604020202020204" pitchFamily="34" charset="0"/>
        <a:buChar char="•"/>
        <a:defRPr kumimoji="1" sz="2560" kern="1200">
          <a:solidFill>
            <a:schemeClr val="tx1"/>
          </a:solidFill>
          <a:latin typeface="+mn-lt"/>
          <a:ea typeface="+mn-ea"/>
          <a:cs typeface="+mn-cs"/>
        </a:defRPr>
      </a:lvl4pPr>
      <a:lvl5pPr marL="2926034" indent="-325115" algn="l" defTabSz="1300460" rtl="0" eaLnBrk="1" latinLnBrk="0" hangingPunct="1">
        <a:lnSpc>
          <a:spcPct val="90000"/>
        </a:lnSpc>
        <a:spcBef>
          <a:spcPts val="711"/>
        </a:spcBef>
        <a:buFont typeface="Arial" panose="020B0604020202020204" pitchFamily="34" charset="0"/>
        <a:buChar char="•"/>
        <a:defRPr kumimoji="1" sz="2560" kern="1200">
          <a:solidFill>
            <a:schemeClr val="tx1"/>
          </a:solidFill>
          <a:latin typeface="+mn-lt"/>
          <a:ea typeface="+mn-ea"/>
          <a:cs typeface="+mn-cs"/>
        </a:defRPr>
      </a:lvl5pPr>
      <a:lvl6pPr marL="3576264" indent="-325115" algn="l" defTabSz="1300460" rtl="0" eaLnBrk="1" latinLnBrk="0" hangingPunct="1">
        <a:lnSpc>
          <a:spcPct val="90000"/>
        </a:lnSpc>
        <a:spcBef>
          <a:spcPts val="711"/>
        </a:spcBef>
        <a:buFont typeface="Arial" panose="020B0604020202020204" pitchFamily="34" charset="0"/>
        <a:buChar char="•"/>
        <a:defRPr kumimoji="1" sz="2560" kern="1200">
          <a:solidFill>
            <a:schemeClr val="tx1"/>
          </a:solidFill>
          <a:latin typeface="+mn-lt"/>
          <a:ea typeface="+mn-ea"/>
          <a:cs typeface="+mn-cs"/>
        </a:defRPr>
      </a:lvl6pPr>
      <a:lvl7pPr marL="4226494" indent="-325115" algn="l" defTabSz="1300460" rtl="0" eaLnBrk="1" latinLnBrk="0" hangingPunct="1">
        <a:lnSpc>
          <a:spcPct val="90000"/>
        </a:lnSpc>
        <a:spcBef>
          <a:spcPts val="711"/>
        </a:spcBef>
        <a:buFont typeface="Arial" panose="020B0604020202020204" pitchFamily="34" charset="0"/>
        <a:buChar char="•"/>
        <a:defRPr kumimoji="1" sz="2560" kern="1200">
          <a:solidFill>
            <a:schemeClr val="tx1"/>
          </a:solidFill>
          <a:latin typeface="+mn-lt"/>
          <a:ea typeface="+mn-ea"/>
          <a:cs typeface="+mn-cs"/>
        </a:defRPr>
      </a:lvl7pPr>
      <a:lvl8pPr marL="4876724" indent="-325115" algn="l" defTabSz="1300460" rtl="0" eaLnBrk="1" latinLnBrk="0" hangingPunct="1">
        <a:lnSpc>
          <a:spcPct val="90000"/>
        </a:lnSpc>
        <a:spcBef>
          <a:spcPts val="711"/>
        </a:spcBef>
        <a:buFont typeface="Arial" panose="020B0604020202020204" pitchFamily="34" charset="0"/>
        <a:buChar char="•"/>
        <a:defRPr kumimoji="1" sz="2560" kern="1200">
          <a:solidFill>
            <a:schemeClr val="tx1"/>
          </a:solidFill>
          <a:latin typeface="+mn-lt"/>
          <a:ea typeface="+mn-ea"/>
          <a:cs typeface="+mn-cs"/>
        </a:defRPr>
      </a:lvl8pPr>
      <a:lvl9pPr marL="5526954" indent="-325115" algn="l" defTabSz="1300460" rtl="0" eaLnBrk="1" latinLnBrk="0" hangingPunct="1">
        <a:lnSpc>
          <a:spcPct val="90000"/>
        </a:lnSpc>
        <a:spcBef>
          <a:spcPts val="711"/>
        </a:spcBef>
        <a:buFont typeface="Arial" panose="020B0604020202020204" pitchFamily="34" charset="0"/>
        <a:buChar char="•"/>
        <a:defRPr kumimoji="1" sz="2560" kern="1200">
          <a:solidFill>
            <a:schemeClr val="tx1"/>
          </a:solidFill>
          <a:latin typeface="+mn-lt"/>
          <a:ea typeface="+mn-ea"/>
          <a:cs typeface="+mn-cs"/>
        </a:defRPr>
      </a:lvl9pPr>
    </p:bodyStyle>
    <p:otherStyle>
      <a:defPPr>
        <a:defRPr lang="en-US"/>
      </a:defPPr>
      <a:lvl1pPr marL="0" algn="l" defTabSz="1300460" rtl="0" eaLnBrk="1" latinLnBrk="0" hangingPunct="1">
        <a:defRPr kumimoji="1" sz="2560" kern="1200">
          <a:solidFill>
            <a:schemeClr val="tx1"/>
          </a:solidFill>
          <a:latin typeface="+mn-lt"/>
          <a:ea typeface="+mn-ea"/>
          <a:cs typeface="+mn-cs"/>
        </a:defRPr>
      </a:lvl1pPr>
      <a:lvl2pPr marL="650230" algn="l" defTabSz="1300460" rtl="0" eaLnBrk="1" latinLnBrk="0" hangingPunct="1">
        <a:defRPr kumimoji="1" sz="2560" kern="1200">
          <a:solidFill>
            <a:schemeClr val="tx1"/>
          </a:solidFill>
          <a:latin typeface="+mn-lt"/>
          <a:ea typeface="+mn-ea"/>
          <a:cs typeface="+mn-cs"/>
        </a:defRPr>
      </a:lvl2pPr>
      <a:lvl3pPr marL="1300460" algn="l" defTabSz="1300460" rtl="0" eaLnBrk="1" latinLnBrk="0" hangingPunct="1">
        <a:defRPr kumimoji="1" sz="2560" kern="1200">
          <a:solidFill>
            <a:schemeClr val="tx1"/>
          </a:solidFill>
          <a:latin typeface="+mn-lt"/>
          <a:ea typeface="+mn-ea"/>
          <a:cs typeface="+mn-cs"/>
        </a:defRPr>
      </a:lvl3pPr>
      <a:lvl4pPr marL="1950690" algn="l" defTabSz="1300460" rtl="0" eaLnBrk="1" latinLnBrk="0" hangingPunct="1">
        <a:defRPr kumimoji="1" sz="2560" kern="1200">
          <a:solidFill>
            <a:schemeClr val="tx1"/>
          </a:solidFill>
          <a:latin typeface="+mn-lt"/>
          <a:ea typeface="+mn-ea"/>
          <a:cs typeface="+mn-cs"/>
        </a:defRPr>
      </a:lvl4pPr>
      <a:lvl5pPr marL="2600919" algn="l" defTabSz="1300460" rtl="0" eaLnBrk="1" latinLnBrk="0" hangingPunct="1">
        <a:defRPr kumimoji="1" sz="2560" kern="1200">
          <a:solidFill>
            <a:schemeClr val="tx1"/>
          </a:solidFill>
          <a:latin typeface="+mn-lt"/>
          <a:ea typeface="+mn-ea"/>
          <a:cs typeface="+mn-cs"/>
        </a:defRPr>
      </a:lvl5pPr>
      <a:lvl6pPr marL="3251149" algn="l" defTabSz="1300460" rtl="0" eaLnBrk="1" latinLnBrk="0" hangingPunct="1">
        <a:defRPr kumimoji="1" sz="2560" kern="1200">
          <a:solidFill>
            <a:schemeClr val="tx1"/>
          </a:solidFill>
          <a:latin typeface="+mn-lt"/>
          <a:ea typeface="+mn-ea"/>
          <a:cs typeface="+mn-cs"/>
        </a:defRPr>
      </a:lvl6pPr>
      <a:lvl7pPr marL="3901379" algn="l" defTabSz="1300460" rtl="0" eaLnBrk="1" latinLnBrk="0" hangingPunct="1">
        <a:defRPr kumimoji="1" sz="2560" kern="1200">
          <a:solidFill>
            <a:schemeClr val="tx1"/>
          </a:solidFill>
          <a:latin typeface="+mn-lt"/>
          <a:ea typeface="+mn-ea"/>
          <a:cs typeface="+mn-cs"/>
        </a:defRPr>
      </a:lvl7pPr>
      <a:lvl8pPr marL="4551609" algn="l" defTabSz="1300460" rtl="0" eaLnBrk="1" latinLnBrk="0" hangingPunct="1">
        <a:defRPr kumimoji="1" sz="2560" kern="1200">
          <a:solidFill>
            <a:schemeClr val="tx1"/>
          </a:solidFill>
          <a:latin typeface="+mn-lt"/>
          <a:ea typeface="+mn-ea"/>
          <a:cs typeface="+mn-cs"/>
        </a:defRPr>
      </a:lvl8pPr>
      <a:lvl9pPr marL="5201839" algn="l" defTabSz="1300460" rtl="0" eaLnBrk="1" latinLnBrk="0" hangingPunct="1">
        <a:defRPr kumimoji="1" sz="2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kumeS/BH2019-Fukuoka"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4.t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hyperlink" Target="http://clst.multimodal.riken.jp/RIKENImageDB/" TargetMode="External"/><Relationship Id="rId7"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 Id="rId9" Type="http://schemas.openxmlformats.org/officeDocument/2006/relationships/image" Target="../media/image38.png"/></Relationships>
</file>

<file path=ppt/slides/_rels/slide17.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9.png"/><Relationship Id="rId7" Type="http://schemas.openxmlformats.org/officeDocument/2006/relationships/image" Target="../media/image42.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41.png"/><Relationship Id="rId5" Type="http://schemas.openxmlformats.org/officeDocument/2006/relationships/image" Target="../media/image3.png"/><Relationship Id="rId4" Type="http://schemas.openxmlformats.org/officeDocument/2006/relationships/image" Target="../media/image4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clst.multimodal.riken.jp/RIKENImageDB/"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png"/><Relationship Id="rId7"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1.jp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tif"/><Relationship Id="rId5" Type="http://schemas.openxmlformats.org/officeDocument/2006/relationships/image" Target="../media/image14.tif"/><Relationship Id="rId4" Type="http://schemas.openxmlformats.org/officeDocument/2006/relationships/image" Target="../media/image13.tif"/><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34AA7B3E-AB46-EC4A-9910-DCCCC293BF44}"/>
              </a:ext>
            </a:extLst>
          </p:cNvPr>
          <p:cNvSpPr/>
          <p:nvPr/>
        </p:nvSpPr>
        <p:spPr>
          <a:xfrm>
            <a:off x="792716" y="2003632"/>
            <a:ext cx="11419368" cy="2092881"/>
          </a:xfrm>
          <a:prstGeom prst="rect">
            <a:avLst/>
          </a:prstGeom>
        </p:spPr>
        <p:txBody>
          <a:bodyPr wrap="square">
            <a:spAutoFit/>
          </a:bodyPr>
          <a:lstStyle/>
          <a:p>
            <a:pPr algn="ctr"/>
            <a:r>
              <a:rPr lang="en-US" altLang="ja-JP" sz="6500" b="1" dirty="0"/>
              <a:t>Metadata annotation for image data using machine learning  </a:t>
            </a:r>
            <a:endParaRPr lang="ja-JP" altLang="en-US" sz="6500" b="1"/>
          </a:p>
        </p:txBody>
      </p:sp>
      <p:sp>
        <p:nvSpPr>
          <p:cNvPr id="6" name="正方形/長方形 5">
            <a:extLst>
              <a:ext uri="{FF2B5EF4-FFF2-40B4-BE49-F238E27FC236}">
                <a16:creationId xmlns:a16="http://schemas.microsoft.com/office/drawing/2014/main" id="{16383D1E-B3A2-6D49-9560-1407612D6144}"/>
              </a:ext>
            </a:extLst>
          </p:cNvPr>
          <p:cNvSpPr/>
          <p:nvPr/>
        </p:nvSpPr>
        <p:spPr>
          <a:xfrm>
            <a:off x="1112122" y="5850022"/>
            <a:ext cx="10780557" cy="2677656"/>
          </a:xfrm>
          <a:prstGeom prst="rect">
            <a:avLst/>
          </a:prstGeom>
        </p:spPr>
        <p:txBody>
          <a:bodyPr wrap="square">
            <a:spAutoFit/>
          </a:bodyPr>
          <a:lstStyle/>
          <a:p>
            <a:pPr algn="just" fontAlgn="base">
              <a:buFont typeface="Arial" panose="020B0604020202020204" pitchFamily="34" charset="0"/>
              <a:buChar char="•"/>
            </a:pPr>
            <a:r>
              <a:rPr lang="en-US" altLang="ja-JP" sz="2800" dirty="0"/>
              <a:t>Category: Metadata Annotation</a:t>
            </a:r>
          </a:p>
          <a:p>
            <a:pPr algn="just" fontAlgn="base">
              <a:buFont typeface="Arial" panose="020B0604020202020204" pitchFamily="34" charset="0"/>
              <a:buChar char="•"/>
            </a:pPr>
            <a:r>
              <a:rPr lang="en-US" altLang="ja-JP" sz="2800" dirty="0"/>
              <a:t>Lead: Satoshi </a:t>
            </a:r>
            <a:r>
              <a:rPr lang="en-US" altLang="ja-JP" sz="2800" dirty="0" err="1"/>
              <a:t>Kume</a:t>
            </a:r>
            <a:endParaRPr lang="en-US" altLang="ja-JP" sz="2800" dirty="0"/>
          </a:p>
          <a:p>
            <a:pPr algn="just" fontAlgn="base">
              <a:buFont typeface="Arial" panose="020B0604020202020204" pitchFamily="34" charset="0"/>
              <a:buChar char="•"/>
            </a:pPr>
            <a:r>
              <a:rPr lang="en-US" altLang="ja-JP" sz="2800" dirty="0"/>
              <a:t>Members: Norio Kobayashi, Hiroshi </a:t>
            </a:r>
            <a:r>
              <a:rPr lang="en-US" altLang="ja-JP" sz="2800" dirty="0" err="1"/>
              <a:t>Masuya</a:t>
            </a:r>
            <a:r>
              <a:rPr lang="en-US" altLang="ja-JP" sz="2800" dirty="0"/>
              <a:t> (Interested Claus Weiland) </a:t>
            </a:r>
          </a:p>
          <a:p>
            <a:pPr algn="just" fontAlgn="base">
              <a:buFont typeface="Arial" panose="020B0604020202020204" pitchFamily="34" charset="0"/>
              <a:buChar char="•"/>
            </a:pPr>
            <a:r>
              <a:rPr lang="en-US" altLang="ja-JP" sz="2800" dirty="0"/>
              <a:t>One-line description: Semantic segmentation for the large image data obtained by electron microscopy data and the metadata annotation in the image</a:t>
            </a:r>
          </a:p>
        </p:txBody>
      </p:sp>
      <p:sp>
        <p:nvSpPr>
          <p:cNvPr id="7" name="テキスト ボックス 6">
            <a:extLst>
              <a:ext uri="{FF2B5EF4-FFF2-40B4-BE49-F238E27FC236}">
                <a16:creationId xmlns:a16="http://schemas.microsoft.com/office/drawing/2014/main" id="{8B5FFF0A-A39E-784A-9D26-A61ABAA74136}"/>
              </a:ext>
            </a:extLst>
          </p:cNvPr>
          <p:cNvSpPr txBox="1"/>
          <p:nvPr/>
        </p:nvSpPr>
        <p:spPr>
          <a:xfrm>
            <a:off x="792716" y="414472"/>
            <a:ext cx="9452011"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ctr"/>
            <a:r>
              <a:rPr lang="en-US" altLang="ja-JP" sz="4000" dirty="0"/>
              <a:t>2</a:t>
            </a:r>
            <a:r>
              <a:rPr lang="en-US" altLang="ja-JP" sz="4000" baseline="30000" dirty="0"/>
              <a:t>nd</a:t>
            </a:r>
            <a:r>
              <a:rPr lang="en-US" altLang="ja-JP" sz="4000" dirty="0"/>
              <a:t>-7</a:t>
            </a:r>
            <a:r>
              <a:rPr lang="en-US" altLang="ja-JP" sz="4000" baseline="30000" dirty="0"/>
              <a:t>th</a:t>
            </a:r>
            <a:r>
              <a:rPr lang="en-US" altLang="ja-JP" sz="4000" dirty="0"/>
              <a:t> Sep. 2019, BH19.9 @ Fukuoka, Japan. </a:t>
            </a:r>
            <a:endParaRPr kumimoji="0" lang="ja-JP" altLang="en-US" sz="4000" b="0" i="0" u="none" strike="noStrike" cap="none" spc="0" normalizeH="0" baseline="0">
              <a:ln>
                <a:noFill/>
              </a:ln>
              <a:solidFill>
                <a:srgbClr val="000000"/>
              </a:solidFill>
              <a:effectLst/>
              <a:uFillTx/>
              <a:ea typeface="Helvetica"/>
              <a:cs typeface="Helvetica"/>
              <a:sym typeface="Helvetica"/>
            </a:endParaRPr>
          </a:p>
        </p:txBody>
      </p:sp>
      <p:sp>
        <p:nvSpPr>
          <p:cNvPr id="2" name="正方形/長方形 1">
            <a:extLst>
              <a:ext uri="{FF2B5EF4-FFF2-40B4-BE49-F238E27FC236}">
                <a16:creationId xmlns:a16="http://schemas.microsoft.com/office/drawing/2014/main" id="{C734BEAF-3190-3649-AFBB-02E783AD99D5}"/>
              </a:ext>
            </a:extLst>
          </p:cNvPr>
          <p:cNvSpPr/>
          <p:nvPr/>
        </p:nvSpPr>
        <p:spPr>
          <a:xfrm>
            <a:off x="1768412" y="4367570"/>
            <a:ext cx="9467977" cy="707886"/>
          </a:xfrm>
          <a:prstGeom prst="rect">
            <a:avLst/>
          </a:prstGeom>
        </p:spPr>
        <p:txBody>
          <a:bodyPr wrap="none">
            <a:spAutoFit/>
          </a:bodyPr>
          <a:lstStyle/>
          <a:p>
            <a:r>
              <a:rPr lang="en-US" altLang="ja-JP" sz="4000" dirty="0">
                <a:hlinkClick r:id="rId2"/>
              </a:rPr>
              <a:t>https://github.com/kumeS/BH2019-Fukuoka</a:t>
            </a:r>
            <a:endParaRPr lang="ja-JP" altLang="en-US" sz="4000"/>
          </a:p>
        </p:txBody>
      </p:sp>
    </p:spTree>
    <p:extLst>
      <p:ext uri="{BB962C8B-B14F-4D97-AF65-F5344CB8AC3E}">
        <p14:creationId xmlns:p14="http://schemas.microsoft.com/office/powerpoint/2010/main" val="2097045649"/>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oday’s presentation">
            <a:extLst>
              <a:ext uri="{FF2B5EF4-FFF2-40B4-BE49-F238E27FC236}">
                <a16:creationId xmlns:a16="http://schemas.microsoft.com/office/drawing/2014/main" id="{04C5C931-D919-8148-ABF8-DECD01204ACB}"/>
              </a:ext>
            </a:extLst>
          </p:cNvPr>
          <p:cNvSpPr txBox="1"/>
          <p:nvPr/>
        </p:nvSpPr>
        <p:spPr>
          <a:xfrm>
            <a:off x="1199879" y="301990"/>
            <a:ext cx="8612372" cy="13490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r>
              <a:rPr lang="en-US" sz="5000" dirty="0"/>
              <a:t>Computation environment in RIKEN Kobe</a:t>
            </a:r>
            <a:endParaRPr sz="5000" dirty="0"/>
          </a:p>
        </p:txBody>
      </p:sp>
      <p:sp>
        <p:nvSpPr>
          <p:cNvPr id="4" name="テキスト ボックス 3">
            <a:extLst>
              <a:ext uri="{FF2B5EF4-FFF2-40B4-BE49-F238E27FC236}">
                <a16:creationId xmlns:a16="http://schemas.microsoft.com/office/drawing/2014/main" id="{0DAAA8C5-1AC0-764B-8C44-10A9AAF1C2B6}"/>
              </a:ext>
            </a:extLst>
          </p:cNvPr>
          <p:cNvSpPr txBox="1"/>
          <p:nvPr/>
        </p:nvSpPr>
        <p:spPr>
          <a:xfrm>
            <a:off x="1402112" y="4689831"/>
            <a:ext cx="10200576" cy="23647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fontAlgn="base"/>
            <a:r>
              <a:rPr lang="en-US" altLang="ja-JP" sz="3500" b="1" dirty="0"/>
              <a:t>OS / Software</a:t>
            </a:r>
            <a:endParaRPr lang="ja-JP" altLang="en-US" sz="3500" b="1"/>
          </a:p>
          <a:p>
            <a:pPr fontAlgn="base"/>
            <a:r>
              <a:rPr lang="en-US" altLang="ja-JP" sz="2800" dirty="0"/>
              <a:t>OS : </a:t>
            </a:r>
            <a:r>
              <a:rPr lang="en-US" altLang="ja-JP" sz="2800" dirty="0">
                <a:cs typeface="Arial" panose="020B0604020202020204" pitchFamily="34" charset="0"/>
              </a:rPr>
              <a:t>CentOS Linux 7.6.1810</a:t>
            </a:r>
            <a:endParaRPr lang="en-US" altLang="ja-JP" sz="2800" dirty="0"/>
          </a:p>
          <a:p>
            <a:pPr fontAlgn="base"/>
            <a:r>
              <a:rPr lang="en-US" altLang="ja-JP" sz="2800" dirty="0"/>
              <a:t>NVIDIA Driver : 418.67 / </a:t>
            </a:r>
            <a:r>
              <a:rPr lang="en-US" altLang="ja-JP" sz="2800" dirty="0" err="1"/>
              <a:t>gcc</a:t>
            </a:r>
            <a:r>
              <a:rPr lang="en-US" altLang="ja-JP" sz="2800" dirty="0"/>
              <a:t> : 4.8.5</a:t>
            </a:r>
          </a:p>
          <a:p>
            <a:pPr fontAlgn="base"/>
            <a:r>
              <a:rPr lang="en-US" altLang="ja-JP" sz="2800" dirty="0"/>
              <a:t>CUDA : V9.0.176</a:t>
            </a:r>
          </a:p>
          <a:p>
            <a:pPr fontAlgn="base"/>
            <a:r>
              <a:rPr lang="en-US" altLang="ja-JP" sz="2800" b="1" dirty="0" err="1">
                <a:cs typeface="Arial" panose="020B0604020202020204" pitchFamily="34" charset="0"/>
              </a:rPr>
              <a:t>Rstudio</a:t>
            </a:r>
            <a:r>
              <a:rPr lang="en-US" altLang="ja-JP" sz="2800" b="1" dirty="0">
                <a:cs typeface="Arial" panose="020B0604020202020204" pitchFamily="34" charset="0"/>
              </a:rPr>
              <a:t> (</a:t>
            </a:r>
            <a:r>
              <a:rPr lang="en-US" altLang="ja-JP" sz="2800" b="1" dirty="0"/>
              <a:t>R version 3.6.0</a:t>
            </a:r>
            <a:r>
              <a:rPr lang="en-US" altLang="ja-JP" sz="2800" b="1" dirty="0">
                <a:cs typeface="Arial" panose="020B0604020202020204" pitchFamily="34" charset="0"/>
              </a:rPr>
              <a:t>), R-</a:t>
            </a:r>
            <a:r>
              <a:rPr lang="en-US" altLang="ja-JP" sz="2800" b="1" dirty="0" err="1">
                <a:cs typeface="Arial" panose="020B0604020202020204" pitchFamily="34" charset="0"/>
              </a:rPr>
              <a:t>Keras</a:t>
            </a:r>
            <a:r>
              <a:rPr lang="en-US" altLang="ja-JP" sz="2800" b="1" dirty="0">
                <a:cs typeface="Arial" panose="020B0604020202020204" pitchFamily="34" charset="0"/>
              </a:rPr>
              <a:t> 2.2.4, TensorFlow 1.11.0 (Backend)</a:t>
            </a:r>
            <a:endParaRPr lang="en-US" altLang="ja-JP" sz="2800" b="1" dirty="0"/>
          </a:p>
        </p:txBody>
      </p:sp>
      <p:sp>
        <p:nvSpPr>
          <p:cNvPr id="5" name="テキスト ボックス 4">
            <a:extLst>
              <a:ext uri="{FF2B5EF4-FFF2-40B4-BE49-F238E27FC236}">
                <a16:creationId xmlns:a16="http://schemas.microsoft.com/office/drawing/2014/main" id="{0A7B08B7-26F1-AE41-83CF-48DC2A53250E}"/>
              </a:ext>
            </a:extLst>
          </p:cNvPr>
          <p:cNvSpPr txBox="1"/>
          <p:nvPr/>
        </p:nvSpPr>
        <p:spPr>
          <a:xfrm>
            <a:off x="1402112" y="1721851"/>
            <a:ext cx="10200576" cy="23647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fontAlgn="base"/>
            <a:r>
              <a:rPr lang="en-US" altLang="ja-JP" sz="3500" b="1" dirty="0"/>
              <a:t>Machine</a:t>
            </a:r>
          </a:p>
          <a:p>
            <a:pPr fontAlgn="base"/>
            <a:r>
              <a:rPr lang="en-US" altLang="ja-JP" sz="2800" b="1" dirty="0"/>
              <a:t>PC : HPCT W111ga</a:t>
            </a:r>
            <a:endParaRPr lang="ja-JP" altLang="en-US" sz="2800" b="1"/>
          </a:p>
          <a:p>
            <a:pPr fontAlgn="base"/>
            <a:r>
              <a:rPr lang="en-US" altLang="ja-JP" sz="2800" dirty="0"/>
              <a:t>CPU : Intel Skylake CPU W-2123 (3.60 GHz, 4Core)</a:t>
            </a:r>
          </a:p>
          <a:p>
            <a:pPr fontAlgn="base"/>
            <a:r>
              <a:rPr lang="en-US" altLang="ja-JP" sz="2800" dirty="0"/>
              <a:t>GPU : NVIDIA TITAN RTX (GDDR6 24GB) x 2</a:t>
            </a:r>
          </a:p>
          <a:p>
            <a:pPr fontAlgn="base"/>
            <a:r>
              <a:rPr lang="en-US" altLang="ja-JP" sz="2800" dirty="0">
                <a:cs typeface="Arial" panose="020B0604020202020204" pitchFamily="34" charset="0"/>
              </a:rPr>
              <a:t>Memory : 128 GB</a:t>
            </a:r>
            <a:r>
              <a:rPr lang="en-US" altLang="ja-JP" sz="2800" dirty="0"/>
              <a:t> </a:t>
            </a:r>
          </a:p>
        </p:txBody>
      </p:sp>
      <p:grpSp>
        <p:nvGrpSpPr>
          <p:cNvPr id="6" name="グループ化 5">
            <a:extLst>
              <a:ext uri="{FF2B5EF4-FFF2-40B4-BE49-F238E27FC236}">
                <a16:creationId xmlns:a16="http://schemas.microsoft.com/office/drawing/2014/main" id="{99A44E60-1266-0F46-BE85-765BA6B0F85C}"/>
              </a:ext>
            </a:extLst>
          </p:cNvPr>
          <p:cNvGrpSpPr>
            <a:grpSpLocks noChangeAspect="1"/>
          </p:cNvGrpSpPr>
          <p:nvPr/>
        </p:nvGrpSpPr>
        <p:grpSpPr>
          <a:xfrm>
            <a:off x="2182400" y="7446267"/>
            <a:ext cx="8640000" cy="1613877"/>
            <a:chOff x="811760" y="4878870"/>
            <a:chExt cx="6568322" cy="1226902"/>
          </a:xfrm>
        </p:grpSpPr>
        <p:pic>
          <p:nvPicPr>
            <p:cNvPr id="7" name="図 6">
              <a:extLst>
                <a:ext uri="{FF2B5EF4-FFF2-40B4-BE49-F238E27FC236}">
                  <a16:creationId xmlns:a16="http://schemas.microsoft.com/office/drawing/2014/main" id="{9E8743FF-34F2-0C4B-9742-90379E9CAD82}"/>
                </a:ext>
              </a:extLst>
            </p:cNvPr>
            <p:cNvPicPr>
              <a:picLocks noChangeAspect="1"/>
            </p:cNvPicPr>
            <p:nvPr/>
          </p:nvPicPr>
          <p:blipFill>
            <a:blip r:embed="rId3"/>
            <a:stretch>
              <a:fillRect/>
            </a:stretch>
          </p:blipFill>
          <p:spPr>
            <a:xfrm>
              <a:off x="6153180" y="4878870"/>
              <a:ext cx="1226902" cy="1226902"/>
            </a:xfrm>
            <a:prstGeom prst="rect">
              <a:avLst/>
            </a:prstGeom>
          </p:spPr>
        </p:pic>
        <p:pic>
          <p:nvPicPr>
            <p:cNvPr id="8" name="図 7">
              <a:extLst>
                <a:ext uri="{FF2B5EF4-FFF2-40B4-BE49-F238E27FC236}">
                  <a16:creationId xmlns:a16="http://schemas.microsoft.com/office/drawing/2014/main" id="{1D073241-7715-7D46-8976-43FFC086785B}"/>
                </a:ext>
              </a:extLst>
            </p:cNvPr>
            <p:cNvPicPr>
              <a:picLocks noChangeAspect="1"/>
            </p:cNvPicPr>
            <p:nvPr/>
          </p:nvPicPr>
          <p:blipFill>
            <a:blip r:embed="rId4"/>
            <a:stretch>
              <a:fillRect/>
            </a:stretch>
          </p:blipFill>
          <p:spPr>
            <a:xfrm>
              <a:off x="3338485" y="5152157"/>
              <a:ext cx="2345961" cy="680329"/>
            </a:xfrm>
            <a:prstGeom prst="rect">
              <a:avLst/>
            </a:prstGeom>
          </p:spPr>
        </p:pic>
        <p:pic>
          <p:nvPicPr>
            <p:cNvPr id="9" name="図 8">
              <a:extLst>
                <a:ext uri="{FF2B5EF4-FFF2-40B4-BE49-F238E27FC236}">
                  <a16:creationId xmlns:a16="http://schemas.microsoft.com/office/drawing/2014/main" id="{47E69CFF-DBF5-BB43-BE9A-C79F9D681791}"/>
                </a:ext>
              </a:extLst>
            </p:cNvPr>
            <p:cNvPicPr>
              <a:picLocks noChangeAspect="1"/>
            </p:cNvPicPr>
            <p:nvPr/>
          </p:nvPicPr>
          <p:blipFill rotWithShape="1">
            <a:blip r:embed="rId5"/>
            <a:srcRect l="9180" t="33297" r="6667" b="33916"/>
            <a:stretch/>
          </p:blipFill>
          <p:spPr>
            <a:xfrm>
              <a:off x="811760" y="5091414"/>
              <a:ext cx="2057992" cy="801815"/>
            </a:xfrm>
            <a:prstGeom prst="rect">
              <a:avLst/>
            </a:prstGeom>
          </p:spPr>
        </p:pic>
      </p:grpSp>
      <p:pic>
        <p:nvPicPr>
          <p:cNvPr id="10" name="図 9">
            <a:extLst>
              <a:ext uri="{FF2B5EF4-FFF2-40B4-BE49-F238E27FC236}">
                <a16:creationId xmlns:a16="http://schemas.microsoft.com/office/drawing/2014/main" id="{530D996D-1162-FD47-ACD7-49C81BAE2F5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77200" y="3676650"/>
            <a:ext cx="4274114" cy="2548275"/>
          </a:xfrm>
          <a:prstGeom prst="rect">
            <a:avLst/>
          </a:prstGeom>
        </p:spPr>
      </p:pic>
    </p:spTree>
    <p:extLst>
      <p:ext uri="{BB962C8B-B14F-4D97-AF65-F5344CB8AC3E}">
        <p14:creationId xmlns:p14="http://schemas.microsoft.com/office/powerpoint/2010/main" val="382963326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descr="スクリーンショット が含まれている画像&#10;&#10;自動的に生成された説明">
            <a:extLst>
              <a:ext uri="{FF2B5EF4-FFF2-40B4-BE49-F238E27FC236}">
                <a16:creationId xmlns:a16="http://schemas.microsoft.com/office/drawing/2014/main" id="{AB3228DA-2C01-014B-9B46-9ECF3824FB59}"/>
              </a:ext>
            </a:extLst>
          </p:cNvPr>
          <p:cNvPicPr>
            <a:picLocks noChangeAspect="1"/>
          </p:cNvPicPr>
          <p:nvPr/>
        </p:nvPicPr>
        <p:blipFill>
          <a:blip r:embed="rId3"/>
          <a:stretch>
            <a:fillRect/>
          </a:stretch>
        </p:blipFill>
        <p:spPr>
          <a:xfrm>
            <a:off x="2793792" y="2080666"/>
            <a:ext cx="7417216" cy="5921688"/>
          </a:xfrm>
          <a:prstGeom prst="rect">
            <a:avLst/>
          </a:prstGeom>
        </p:spPr>
      </p:pic>
      <p:pic>
        <p:nvPicPr>
          <p:cNvPr id="21" name="図 20">
            <a:extLst>
              <a:ext uri="{FF2B5EF4-FFF2-40B4-BE49-F238E27FC236}">
                <a16:creationId xmlns:a16="http://schemas.microsoft.com/office/drawing/2014/main" id="{1829149B-1BE6-874A-9FDE-4C5A24C77E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11008" y="2404516"/>
            <a:ext cx="1733919" cy="1733919"/>
          </a:xfrm>
          <a:prstGeom prst="rect">
            <a:avLst/>
          </a:prstGeom>
        </p:spPr>
      </p:pic>
      <p:sp>
        <p:nvSpPr>
          <p:cNvPr id="11" name="テキスト ボックス 10">
            <a:extLst>
              <a:ext uri="{FF2B5EF4-FFF2-40B4-BE49-F238E27FC236}">
                <a16:creationId xmlns:a16="http://schemas.microsoft.com/office/drawing/2014/main" id="{CE76E422-347B-4B4A-A69C-AF7FA914C178}"/>
              </a:ext>
            </a:extLst>
          </p:cNvPr>
          <p:cNvSpPr txBox="1"/>
          <p:nvPr/>
        </p:nvSpPr>
        <p:spPr>
          <a:xfrm>
            <a:off x="6100271" y="8651509"/>
            <a:ext cx="6417752" cy="369332"/>
          </a:xfrm>
          <a:prstGeom prst="rect">
            <a:avLst/>
          </a:prstGeom>
          <a:noFill/>
        </p:spPr>
        <p:txBody>
          <a:bodyPr wrap="square" rtlCol="0">
            <a:spAutoFit/>
          </a:bodyPr>
          <a:lstStyle/>
          <a:p>
            <a:r>
              <a:rPr lang="en" altLang="ja-JP" dirty="0" err="1">
                <a:cs typeface="Arial" panose="020B0604020202020204" pitchFamily="34" charset="0"/>
              </a:rPr>
              <a:t>Ronneberger</a:t>
            </a:r>
            <a:r>
              <a:rPr lang="en" altLang="ja-JP" dirty="0">
                <a:cs typeface="Arial" panose="020B0604020202020204" pitchFamily="34" charset="0"/>
              </a:rPr>
              <a:t>, O. et al., MICCAI 2015, 2015. (</a:t>
            </a:r>
            <a:r>
              <a:rPr kumimoji="1" lang="en" altLang="ja-JP" dirty="0">
                <a:cs typeface="Arial" panose="020B0604020202020204" pitchFamily="34" charset="0"/>
              </a:rPr>
              <a:t>arXiv:1505.04597v1</a:t>
            </a:r>
            <a:r>
              <a:rPr lang="en" altLang="ja-JP" dirty="0">
                <a:cs typeface="Arial" panose="020B0604020202020204" pitchFamily="34" charset="0"/>
              </a:rPr>
              <a:t>)</a:t>
            </a:r>
            <a:endParaRPr kumimoji="1" lang="en" altLang="ja-JP" dirty="0">
              <a:cs typeface="Arial" panose="020B0604020202020204" pitchFamily="34" charset="0"/>
            </a:endParaRPr>
          </a:p>
        </p:txBody>
      </p:sp>
      <p:sp>
        <p:nvSpPr>
          <p:cNvPr id="14" name="正方形/長方形 13">
            <a:extLst>
              <a:ext uri="{FF2B5EF4-FFF2-40B4-BE49-F238E27FC236}">
                <a16:creationId xmlns:a16="http://schemas.microsoft.com/office/drawing/2014/main" id="{6D3F0113-F01C-9244-8072-BEC186840AD1}"/>
              </a:ext>
            </a:extLst>
          </p:cNvPr>
          <p:cNvSpPr/>
          <p:nvPr/>
        </p:nvSpPr>
        <p:spPr>
          <a:xfrm>
            <a:off x="303365" y="380520"/>
            <a:ext cx="10191750" cy="784830"/>
          </a:xfrm>
          <a:prstGeom prst="rect">
            <a:avLst/>
          </a:prstGeom>
        </p:spPr>
        <p:txBody>
          <a:bodyPr wrap="square">
            <a:spAutoFit/>
          </a:bodyPr>
          <a:lstStyle/>
          <a:p>
            <a:pPr algn="ctr"/>
            <a:r>
              <a:rPr kumimoji="1" lang="en-US" altLang="ja-JP" sz="4500" dirty="0">
                <a:ea typeface="Hiragino Kaku Gothic Pro W3" panose="020B0300000000000000" pitchFamily="34" charset="-128"/>
                <a:cs typeface="Arial" panose="020B0604020202020204" pitchFamily="34" charset="0"/>
              </a:rPr>
              <a:t>Image segmentation using deep learning</a:t>
            </a:r>
            <a:endParaRPr lang="ja-JP" altLang="en-US" sz="4500">
              <a:cs typeface="Arial" panose="020B0604020202020204" pitchFamily="34" charset="0"/>
            </a:endParaRPr>
          </a:p>
        </p:txBody>
      </p:sp>
      <p:sp>
        <p:nvSpPr>
          <p:cNvPr id="20" name="テキスト ボックス 19">
            <a:extLst>
              <a:ext uri="{FF2B5EF4-FFF2-40B4-BE49-F238E27FC236}">
                <a16:creationId xmlns:a16="http://schemas.microsoft.com/office/drawing/2014/main" id="{B0E1B7DA-CE7A-2345-96DB-1CAC9A2E6B40}"/>
              </a:ext>
            </a:extLst>
          </p:cNvPr>
          <p:cNvSpPr txBox="1"/>
          <p:nvPr/>
        </p:nvSpPr>
        <p:spPr>
          <a:xfrm>
            <a:off x="10495115" y="2669412"/>
            <a:ext cx="1165704" cy="1246495"/>
          </a:xfrm>
          <a:prstGeom prst="rect">
            <a:avLst/>
          </a:prstGeom>
          <a:noFill/>
        </p:spPr>
        <p:txBody>
          <a:bodyPr wrap="none" rtlCol="0">
            <a:spAutoFit/>
          </a:bodyPr>
          <a:lstStyle/>
          <a:p>
            <a:r>
              <a:rPr kumimoji="1" lang="ja-JP" altLang="en-US" sz="2500" b="1">
                <a:solidFill>
                  <a:srgbClr val="FF0000"/>
                </a:solidFill>
                <a:latin typeface="Hiragino Kaku Gothic Pro W3" panose="020B0300000000000000" pitchFamily="34" charset="-128"/>
                <a:ea typeface="Hiragino Kaku Gothic Pro W3" panose="020B0300000000000000" pitchFamily="34" charset="-128"/>
              </a:rPr>
              <a:t>？？？</a:t>
            </a:r>
            <a:endParaRPr kumimoji="1" lang="en-US" altLang="ja-JP" sz="2500" b="1" dirty="0">
              <a:solidFill>
                <a:srgbClr val="FF0000"/>
              </a:solidFill>
              <a:latin typeface="Hiragino Kaku Gothic Pro W3" panose="020B0300000000000000" pitchFamily="34" charset="-128"/>
              <a:ea typeface="Hiragino Kaku Gothic Pro W3" panose="020B0300000000000000" pitchFamily="34" charset="-128"/>
            </a:endParaRPr>
          </a:p>
          <a:p>
            <a:r>
              <a:rPr kumimoji="1" lang="ja-JP" altLang="en-US" sz="2500" b="1">
                <a:solidFill>
                  <a:srgbClr val="FF0000"/>
                </a:solidFill>
                <a:latin typeface="Hiragino Kaku Gothic Pro W3" panose="020B0300000000000000" pitchFamily="34" charset="-128"/>
                <a:ea typeface="Hiragino Kaku Gothic Pro W3" panose="020B0300000000000000" pitchFamily="34" charset="-128"/>
              </a:rPr>
              <a:t>？？？</a:t>
            </a:r>
            <a:endParaRPr kumimoji="1" lang="en-US" altLang="ja-JP" sz="2500" b="1" dirty="0">
              <a:solidFill>
                <a:srgbClr val="FF0000"/>
              </a:solidFill>
              <a:latin typeface="Hiragino Kaku Gothic Pro W3" panose="020B0300000000000000" pitchFamily="34" charset="-128"/>
              <a:ea typeface="Hiragino Kaku Gothic Pro W3" panose="020B0300000000000000" pitchFamily="34" charset="-128"/>
            </a:endParaRPr>
          </a:p>
          <a:p>
            <a:r>
              <a:rPr kumimoji="1" lang="ja-JP" altLang="en-US" sz="2500" b="1">
                <a:solidFill>
                  <a:srgbClr val="FF0000"/>
                </a:solidFill>
                <a:latin typeface="Hiragino Kaku Gothic Pro W3" panose="020B0300000000000000" pitchFamily="34" charset="-128"/>
                <a:ea typeface="Hiragino Kaku Gothic Pro W3" panose="020B0300000000000000" pitchFamily="34" charset="-128"/>
              </a:rPr>
              <a:t>？？？</a:t>
            </a:r>
          </a:p>
        </p:txBody>
      </p:sp>
      <p:pic>
        <p:nvPicPr>
          <p:cNvPr id="5" name="図 4">
            <a:extLst>
              <a:ext uri="{FF2B5EF4-FFF2-40B4-BE49-F238E27FC236}">
                <a16:creationId xmlns:a16="http://schemas.microsoft.com/office/drawing/2014/main" id="{6B1EF030-AC4A-8648-8ED4-4DF4E05195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5854" y="2404515"/>
            <a:ext cx="1733919" cy="1733919"/>
          </a:xfrm>
          <a:prstGeom prst="rect">
            <a:avLst/>
          </a:prstGeom>
        </p:spPr>
      </p:pic>
    </p:spTree>
    <p:extLst>
      <p:ext uri="{BB962C8B-B14F-4D97-AF65-F5344CB8AC3E}">
        <p14:creationId xmlns:p14="http://schemas.microsoft.com/office/powerpoint/2010/main" val="110701952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258570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6E78B229-1135-604A-B6C5-617B46FB4014}"/>
              </a:ext>
            </a:extLst>
          </p:cNvPr>
          <p:cNvSpPr txBox="1"/>
          <p:nvPr/>
        </p:nvSpPr>
        <p:spPr>
          <a:xfrm>
            <a:off x="714757" y="1057682"/>
            <a:ext cx="11575285" cy="16414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ctr"/>
            <a:r>
              <a:rPr lang="en-US" altLang="ja-JP" sz="5000" dirty="0"/>
              <a:t>1st Sep. 2019</a:t>
            </a:r>
            <a:endParaRPr lang="en-US" altLang="ja-JP" sz="5000" dirty="0">
              <a:latin typeface="+mj-lt"/>
            </a:endParaRPr>
          </a:p>
          <a:p>
            <a:pPr algn="ctr"/>
            <a:r>
              <a:rPr lang="en-US" altLang="ja-JP" sz="5000" dirty="0">
                <a:latin typeface="+mj-lt"/>
              </a:rPr>
              <a:t>BH19.9 symposium @ Fukuoka, Japan. </a:t>
            </a:r>
            <a:endParaRPr kumimoji="0" lang="ja-JP" altLang="en-US" sz="5000" b="0" i="0" u="none" strike="noStrike" cap="none" spc="0" normalizeH="0" baseline="0">
              <a:ln>
                <a:noFill/>
              </a:ln>
              <a:solidFill>
                <a:srgbClr val="000000"/>
              </a:solidFill>
              <a:effectLst/>
              <a:uFillTx/>
              <a:latin typeface="+mj-lt"/>
              <a:ea typeface="Helvetica"/>
              <a:cs typeface="Helvetica"/>
              <a:sym typeface="Helvetica"/>
            </a:endParaRPr>
          </a:p>
        </p:txBody>
      </p:sp>
      <p:pic>
        <p:nvPicPr>
          <p:cNvPr id="6" name="図 5">
            <a:extLst>
              <a:ext uri="{FF2B5EF4-FFF2-40B4-BE49-F238E27FC236}">
                <a16:creationId xmlns:a16="http://schemas.microsoft.com/office/drawing/2014/main" id="{C127397F-BA06-964A-AD97-A7A77D0349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6999" y="3193311"/>
            <a:ext cx="7670800" cy="5791200"/>
          </a:xfrm>
          <a:prstGeom prst="rect">
            <a:avLst/>
          </a:prstGeom>
        </p:spPr>
      </p:pic>
    </p:spTree>
    <p:extLst>
      <p:ext uri="{BB962C8B-B14F-4D97-AF65-F5344CB8AC3E}">
        <p14:creationId xmlns:p14="http://schemas.microsoft.com/office/powerpoint/2010/main" val="163753392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oday’s presentation"/>
          <p:cNvSpPr txBox="1"/>
          <p:nvPr/>
        </p:nvSpPr>
        <p:spPr>
          <a:xfrm>
            <a:off x="1033670" y="465862"/>
            <a:ext cx="9760226" cy="7412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r>
              <a:rPr lang="en-US" sz="5000" dirty="0">
                <a:latin typeface="+mj-lt"/>
              </a:rPr>
              <a:t>Background &amp; Objective</a:t>
            </a:r>
            <a:endParaRPr sz="5000" dirty="0">
              <a:latin typeface="+mj-lt"/>
            </a:endParaRPr>
          </a:p>
        </p:txBody>
      </p:sp>
      <p:sp>
        <p:nvSpPr>
          <p:cNvPr id="3" name="テキスト ボックス 2">
            <a:extLst>
              <a:ext uri="{FF2B5EF4-FFF2-40B4-BE49-F238E27FC236}">
                <a16:creationId xmlns:a16="http://schemas.microsoft.com/office/drawing/2014/main" id="{C3B26448-C7F7-094B-9512-B932B21D8DA5}"/>
              </a:ext>
            </a:extLst>
          </p:cNvPr>
          <p:cNvSpPr txBox="1"/>
          <p:nvPr/>
        </p:nvSpPr>
        <p:spPr>
          <a:xfrm>
            <a:off x="534851" y="1393207"/>
            <a:ext cx="11933640"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US" altLang="ja-JP" sz="4000" b="0" i="0" u="none" strike="noStrike" cap="none" spc="0" normalizeH="0" baseline="0" dirty="0">
                <a:ln>
                  <a:noFill/>
                </a:ln>
                <a:solidFill>
                  <a:srgbClr val="000000"/>
                </a:solidFill>
                <a:effectLst/>
                <a:uFillTx/>
                <a:latin typeface="+mj-lt"/>
                <a:ea typeface="Helvetica"/>
                <a:cs typeface="Helvetica"/>
                <a:sym typeface="Helvetica"/>
              </a:rPr>
              <a:t>Imaging data in life science is various types of data. </a:t>
            </a:r>
            <a:endParaRPr kumimoji="0" lang="ja-JP" altLang="en-US" sz="4000" b="0" i="0" u="none" strike="noStrike" cap="none" spc="0" normalizeH="0" baseline="0">
              <a:ln>
                <a:noFill/>
              </a:ln>
              <a:solidFill>
                <a:srgbClr val="000000"/>
              </a:solidFill>
              <a:effectLst/>
              <a:uFillTx/>
              <a:latin typeface="+mj-lt"/>
              <a:ea typeface="Helvetica"/>
              <a:cs typeface="Helvetica"/>
              <a:sym typeface="Helvetica"/>
            </a:endParaRPr>
          </a:p>
        </p:txBody>
      </p:sp>
      <p:sp>
        <p:nvSpPr>
          <p:cNvPr id="7" name="テキスト ボックス 6">
            <a:extLst>
              <a:ext uri="{FF2B5EF4-FFF2-40B4-BE49-F238E27FC236}">
                <a16:creationId xmlns:a16="http://schemas.microsoft.com/office/drawing/2014/main" id="{FA9FA80E-60AD-9249-A4E2-F78633E99066}"/>
              </a:ext>
            </a:extLst>
          </p:cNvPr>
          <p:cNvSpPr txBox="1"/>
          <p:nvPr/>
        </p:nvSpPr>
        <p:spPr>
          <a:xfrm>
            <a:off x="812601" y="2331024"/>
            <a:ext cx="11657349" cy="1210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indent="-342900">
              <a:buFontTx/>
              <a:buChar char="-"/>
            </a:pPr>
            <a:r>
              <a:rPr kumimoji="0" lang="en-US" altLang="ja-JP" sz="2400" b="0" i="0" u="none" strike="noStrike" cap="none" spc="0" normalizeH="0" baseline="0" dirty="0">
                <a:ln>
                  <a:noFill/>
                </a:ln>
                <a:solidFill>
                  <a:srgbClr val="000000"/>
                </a:solidFill>
                <a:effectLst/>
                <a:uFillTx/>
                <a:latin typeface="+mj-lt"/>
                <a:ea typeface="Helvetica"/>
                <a:cs typeface="Helvetica"/>
                <a:sym typeface="Helvetica"/>
              </a:rPr>
              <a:t>Many imaging modalities  =&gt; various microscopes (fluorescence/electron), </a:t>
            </a:r>
            <a:r>
              <a:rPr kumimoji="0" lang="en-US" altLang="ja-JP" sz="2400" b="0" i="0" u="none" strike="noStrike" cap="none" spc="0" normalizeH="0" baseline="0" dirty="0" err="1">
                <a:ln>
                  <a:noFill/>
                </a:ln>
                <a:solidFill>
                  <a:srgbClr val="000000"/>
                </a:solidFill>
                <a:effectLst/>
                <a:uFillTx/>
                <a:latin typeface="+mj-lt"/>
                <a:ea typeface="Helvetica"/>
                <a:cs typeface="Helvetica"/>
                <a:sym typeface="Helvetica"/>
              </a:rPr>
              <a:t>etc</a:t>
            </a:r>
            <a:r>
              <a:rPr kumimoji="0" lang="en-US" altLang="ja-JP" sz="2400" b="0" i="0" u="none" strike="noStrike" cap="none" spc="0" normalizeH="0" baseline="0" dirty="0">
                <a:ln>
                  <a:noFill/>
                </a:ln>
                <a:solidFill>
                  <a:srgbClr val="000000"/>
                </a:solidFill>
                <a:effectLst/>
                <a:uFillTx/>
                <a:latin typeface="+mj-lt"/>
                <a:ea typeface="Helvetica"/>
                <a:cs typeface="Helvetica"/>
                <a:sym typeface="Helvetica"/>
              </a:rPr>
              <a:t> </a:t>
            </a:r>
          </a:p>
          <a:p>
            <a:pPr marL="342900" indent="-342900">
              <a:buFontTx/>
              <a:buChar char="-"/>
            </a:pPr>
            <a:r>
              <a:rPr lang="en-US" altLang="ja-JP" sz="2400" dirty="0"/>
              <a:t>Many </a:t>
            </a:r>
            <a:r>
              <a:rPr kumimoji="0" lang="en-US" altLang="ja-JP" sz="2400" b="0" i="0" u="none" strike="noStrike" cap="none" spc="0" normalizeH="0" baseline="0" dirty="0">
                <a:ln>
                  <a:noFill/>
                </a:ln>
                <a:solidFill>
                  <a:srgbClr val="000000"/>
                </a:solidFill>
                <a:effectLst/>
                <a:uFillTx/>
                <a:latin typeface="+mj-lt"/>
                <a:ea typeface="Helvetica"/>
                <a:cs typeface="Helvetica"/>
                <a:sym typeface="Helvetica"/>
              </a:rPr>
              <a:t>biosamples  =&gt; human samples, animals (Mouse, Rat) and others</a:t>
            </a:r>
          </a:p>
          <a:p>
            <a:pPr marL="342900" indent="-342900">
              <a:buFontTx/>
              <a:buChar char="-"/>
            </a:pPr>
            <a:r>
              <a:rPr kumimoji="0" lang="en-US" altLang="ja-JP" sz="2400" b="0" i="0" u="none" strike="noStrike" cap="none" spc="0" normalizeH="0" baseline="0" dirty="0">
                <a:ln>
                  <a:noFill/>
                </a:ln>
                <a:solidFill>
                  <a:srgbClr val="000000"/>
                </a:solidFill>
                <a:effectLst/>
                <a:uFillTx/>
                <a:latin typeface="+mj-lt"/>
                <a:ea typeface="Helvetica"/>
                <a:cs typeface="Helvetica"/>
                <a:sym typeface="Helvetica"/>
              </a:rPr>
              <a:t>Many experimental condition =&gt; stanning conditions, time, temp., Anti-bodies, </a:t>
            </a:r>
            <a:r>
              <a:rPr kumimoji="0" lang="en-US" altLang="ja-JP" sz="2400" b="0" i="0" u="none" strike="noStrike" cap="none" spc="0" normalizeH="0" baseline="0" dirty="0" err="1">
                <a:ln>
                  <a:noFill/>
                </a:ln>
                <a:solidFill>
                  <a:srgbClr val="000000"/>
                </a:solidFill>
                <a:effectLst/>
                <a:uFillTx/>
                <a:latin typeface="+mj-lt"/>
                <a:ea typeface="Helvetica"/>
                <a:cs typeface="Helvetica"/>
                <a:sym typeface="Helvetica"/>
              </a:rPr>
              <a:t>etc</a:t>
            </a:r>
            <a:endParaRPr kumimoji="0" lang="ja-JP" altLang="en-US" sz="2400" b="0" i="0" u="none" strike="noStrike" cap="none" spc="0" normalizeH="0" baseline="0">
              <a:ln>
                <a:noFill/>
              </a:ln>
              <a:solidFill>
                <a:srgbClr val="000000"/>
              </a:solidFill>
              <a:effectLst/>
              <a:uFillTx/>
              <a:latin typeface="+mj-lt"/>
              <a:ea typeface="Helvetica"/>
              <a:cs typeface="Helvetica"/>
              <a:sym typeface="Helvetica"/>
            </a:endParaRPr>
          </a:p>
        </p:txBody>
      </p:sp>
      <p:grpSp>
        <p:nvGrpSpPr>
          <p:cNvPr id="14" name="グループ化 13">
            <a:extLst>
              <a:ext uri="{FF2B5EF4-FFF2-40B4-BE49-F238E27FC236}">
                <a16:creationId xmlns:a16="http://schemas.microsoft.com/office/drawing/2014/main" id="{258C430E-4D8C-2144-AB05-A9EDFC8397C0}"/>
              </a:ext>
            </a:extLst>
          </p:cNvPr>
          <p:cNvGrpSpPr/>
          <p:nvPr/>
        </p:nvGrpSpPr>
        <p:grpSpPr>
          <a:xfrm>
            <a:off x="534851" y="3828996"/>
            <a:ext cx="11688292" cy="2623968"/>
            <a:chOff x="534851" y="3828996"/>
            <a:chExt cx="11688292" cy="2623968"/>
          </a:xfrm>
        </p:grpSpPr>
        <p:sp>
          <p:nvSpPr>
            <p:cNvPr id="5" name="テキスト ボックス 4">
              <a:extLst>
                <a:ext uri="{FF2B5EF4-FFF2-40B4-BE49-F238E27FC236}">
                  <a16:creationId xmlns:a16="http://schemas.microsoft.com/office/drawing/2014/main" id="{F2E2BE85-5D3B-9F4D-86E6-85410B90C72F}"/>
                </a:ext>
              </a:extLst>
            </p:cNvPr>
            <p:cNvSpPr txBox="1"/>
            <p:nvPr/>
          </p:nvSpPr>
          <p:spPr>
            <a:xfrm>
              <a:off x="811143" y="4349824"/>
              <a:ext cx="11412000" cy="21031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342900" indent="-342900">
                <a:buFontTx/>
                <a:buChar char="-"/>
              </a:pPr>
              <a:r>
                <a:rPr kumimoji="0" lang="en-US" altLang="ja-JP" sz="2600" b="0" i="0" u="none" strike="noStrike" cap="none" spc="0" normalizeH="0" baseline="0" dirty="0">
                  <a:ln>
                    <a:noFill/>
                  </a:ln>
                  <a:solidFill>
                    <a:srgbClr val="000000"/>
                  </a:solidFill>
                  <a:effectLst/>
                  <a:uFillTx/>
                  <a:latin typeface="Helvetica"/>
                  <a:ea typeface="Helvetica"/>
                  <a:cs typeface="Helvetica"/>
                  <a:sym typeface="Helvetica"/>
                </a:rPr>
                <a:t>No standardization description (</a:t>
              </a:r>
              <a:r>
                <a:rPr lang="en-US" altLang="ja-JP" sz="2600" dirty="0"/>
                <a:t>including ontologies) </a:t>
              </a:r>
              <a:r>
                <a:rPr kumimoji="0" lang="en-US" altLang="ja-JP" sz="2600" b="0" i="0" u="none" strike="noStrike" cap="none" spc="0" normalizeH="0" baseline="0" dirty="0">
                  <a:ln>
                    <a:noFill/>
                  </a:ln>
                  <a:solidFill>
                    <a:srgbClr val="000000"/>
                  </a:solidFill>
                  <a:effectLst/>
                  <a:uFillTx/>
                  <a:latin typeface="Helvetica"/>
                  <a:ea typeface="Helvetica"/>
                  <a:cs typeface="Helvetica"/>
                  <a:sym typeface="Helvetica"/>
                </a:rPr>
                <a:t>for imaging data</a:t>
              </a:r>
            </a:p>
            <a:p>
              <a:pPr marL="342900" indent="-342900">
                <a:buFontTx/>
                <a:buChar char="-"/>
              </a:pPr>
              <a:r>
                <a:rPr lang="en-US" altLang="ja-JP" sz="2600" dirty="0"/>
                <a:t>No RDF-based operation platform for images and their metadata</a:t>
              </a:r>
            </a:p>
            <a:p>
              <a:pPr marL="342900" indent="-342900">
                <a:buFontTx/>
                <a:buChar char="-"/>
              </a:pPr>
              <a:r>
                <a:rPr lang="en-US" altLang="ja-JP" sz="2600" dirty="0"/>
                <a:t>Image data storage, sharing huge image data, and automatic-metadata annotation were still not addressed.</a:t>
              </a:r>
              <a:endParaRPr lang="ja-JP" altLang="en-US" sz="2600"/>
            </a:p>
          </p:txBody>
        </p:sp>
        <p:sp>
          <p:nvSpPr>
            <p:cNvPr id="6" name="テキスト ボックス 5">
              <a:extLst>
                <a:ext uri="{FF2B5EF4-FFF2-40B4-BE49-F238E27FC236}">
                  <a16:creationId xmlns:a16="http://schemas.microsoft.com/office/drawing/2014/main" id="{F8DFA724-1214-EE4E-B5AF-BB1D5DF4E4F1}"/>
                </a:ext>
              </a:extLst>
            </p:cNvPr>
            <p:cNvSpPr txBox="1"/>
            <p:nvPr/>
          </p:nvSpPr>
          <p:spPr>
            <a:xfrm>
              <a:off x="534851" y="3828996"/>
              <a:ext cx="3600000" cy="564257"/>
            </a:xfrm>
            <a:prstGeom prst="rect">
              <a:avLst/>
            </a:prstGeom>
            <a:noFill/>
            <a:ln w="12700" cap="flat">
              <a:solidFill>
                <a:schemeClr val="accent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457200" rtl="0" fontAlgn="auto" latinLnBrk="0" hangingPunct="0">
                <a:lnSpc>
                  <a:spcPct val="100000"/>
                </a:lnSpc>
                <a:spcBef>
                  <a:spcPts val="0"/>
                </a:spcBef>
                <a:spcAft>
                  <a:spcPts val="0"/>
                </a:spcAft>
                <a:buClrTx/>
                <a:buSzTx/>
                <a:buFontTx/>
                <a:buNone/>
                <a:tabLst/>
              </a:pPr>
              <a:r>
                <a:rPr lang="en-US" altLang="ja-JP" sz="3000" dirty="0"/>
                <a:t>I</a:t>
              </a:r>
              <a:r>
                <a:rPr kumimoji="0" lang="en-US" altLang="ja-JP" sz="3000" b="0" i="0" u="none" strike="noStrike" cap="none" spc="0" normalizeH="0" baseline="0" dirty="0">
                  <a:ln>
                    <a:noFill/>
                  </a:ln>
                  <a:solidFill>
                    <a:srgbClr val="000000"/>
                  </a:solidFill>
                  <a:effectLst/>
                  <a:uFillTx/>
                  <a:latin typeface="Helvetica"/>
                  <a:ea typeface="Helvetica"/>
                  <a:cs typeface="Helvetica"/>
                  <a:sym typeface="Helvetica"/>
                </a:rPr>
                <a:t>ssues</a:t>
              </a:r>
              <a:endParaRPr kumimoji="0" lang="ja-JP" altLang="en-US" sz="3000" b="0" i="0" u="none" strike="noStrike" cap="none" spc="0" normalizeH="0" baseline="0">
                <a:ln>
                  <a:noFill/>
                </a:ln>
                <a:solidFill>
                  <a:srgbClr val="000000"/>
                </a:solidFill>
                <a:effectLst/>
                <a:uFillTx/>
                <a:latin typeface="Helvetica"/>
                <a:ea typeface="Helvetica"/>
                <a:cs typeface="Helvetica"/>
                <a:sym typeface="Helvetica"/>
              </a:endParaRPr>
            </a:p>
          </p:txBody>
        </p:sp>
      </p:grpSp>
      <p:grpSp>
        <p:nvGrpSpPr>
          <p:cNvPr id="51" name="グループ化 50">
            <a:extLst>
              <a:ext uri="{FF2B5EF4-FFF2-40B4-BE49-F238E27FC236}">
                <a16:creationId xmlns:a16="http://schemas.microsoft.com/office/drawing/2014/main" id="{A5D8B0D9-A96A-3841-B0D9-570BB6215F79}"/>
              </a:ext>
            </a:extLst>
          </p:cNvPr>
          <p:cNvGrpSpPr/>
          <p:nvPr/>
        </p:nvGrpSpPr>
        <p:grpSpPr>
          <a:xfrm>
            <a:off x="534850" y="6572814"/>
            <a:ext cx="12168697" cy="2792375"/>
            <a:chOff x="534850" y="6572814"/>
            <a:chExt cx="12168697" cy="2792375"/>
          </a:xfrm>
        </p:grpSpPr>
        <p:pic>
          <p:nvPicPr>
            <p:cNvPr id="4" name="図 3" descr="図 3">
              <a:extLst>
                <a:ext uri="{FF2B5EF4-FFF2-40B4-BE49-F238E27FC236}">
                  <a16:creationId xmlns:a16="http://schemas.microsoft.com/office/drawing/2014/main" id="{9D8C3A3A-B775-E742-A065-F5BE51DDFE3F}"/>
                </a:ext>
              </a:extLst>
            </p:cNvPr>
            <p:cNvPicPr>
              <a:picLocks noChangeAspect="1"/>
            </p:cNvPicPr>
            <p:nvPr/>
          </p:nvPicPr>
          <p:blipFill>
            <a:blip r:embed="rId3"/>
            <a:stretch>
              <a:fillRect/>
            </a:stretch>
          </p:blipFill>
          <p:spPr>
            <a:xfrm>
              <a:off x="9463866" y="6635019"/>
              <a:ext cx="3239681" cy="2242857"/>
            </a:xfrm>
            <a:prstGeom prst="rect">
              <a:avLst/>
            </a:prstGeom>
            <a:ln w="12700">
              <a:miter lim="400000"/>
            </a:ln>
          </p:spPr>
        </p:pic>
        <p:sp>
          <p:nvSpPr>
            <p:cNvPr id="11" name="テキスト ボックス 10">
              <a:extLst>
                <a:ext uri="{FF2B5EF4-FFF2-40B4-BE49-F238E27FC236}">
                  <a16:creationId xmlns:a16="http://schemas.microsoft.com/office/drawing/2014/main" id="{F99A1C58-77C3-A142-9D99-7D5DA9C195A1}"/>
                </a:ext>
              </a:extLst>
            </p:cNvPr>
            <p:cNvSpPr txBox="1"/>
            <p:nvPr/>
          </p:nvSpPr>
          <p:spPr>
            <a:xfrm>
              <a:off x="10297496" y="8877876"/>
              <a:ext cx="1564531" cy="4873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US" altLang="ja-JP" sz="2500" b="0" i="0" u="none" strike="noStrike" cap="none" spc="0" normalizeH="0" baseline="0" dirty="0">
                  <a:ln>
                    <a:noFill/>
                  </a:ln>
                  <a:solidFill>
                    <a:srgbClr val="000000"/>
                  </a:solidFill>
                  <a:effectLst/>
                  <a:uFillTx/>
                  <a:latin typeface="Helvetica"/>
                  <a:ea typeface="Helvetica"/>
                  <a:cs typeface="Helvetica"/>
                  <a:sym typeface="Helvetica"/>
                </a:rPr>
                <a:t>EM Image</a:t>
              </a:r>
              <a:endParaRPr kumimoji="0" lang="ja-JP" altLang="en-US" sz="2500" b="0" i="0" u="none" strike="noStrike" cap="none" spc="0" normalizeH="0" baseline="0">
                <a:ln>
                  <a:noFill/>
                </a:ln>
                <a:solidFill>
                  <a:srgbClr val="000000"/>
                </a:solidFill>
                <a:effectLst/>
                <a:uFillTx/>
                <a:latin typeface="Helvetica"/>
                <a:ea typeface="Helvetica"/>
                <a:cs typeface="Helvetica"/>
                <a:sym typeface="Helvetica"/>
              </a:endParaRPr>
            </a:p>
          </p:txBody>
        </p:sp>
        <p:sp>
          <p:nvSpPr>
            <p:cNvPr id="9" name="テキスト ボックス 8">
              <a:extLst>
                <a:ext uri="{FF2B5EF4-FFF2-40B4-BE49-F238E27FC236}">
                  <a16:creationId xmlns:a16="http://schemas.microsoft.com/office/drawing/2014/main" id="{0C9849FC-BE7A-184B-A482-040B3CCA0767}"/>
                </a:ext>
              </a:extLst>
            </p:cNvPr>
            <p:cNvSpPr txBox="1"/>
            <p:nvPr/>
          </p:nvSpPr>
          <p:spPr>
            <a:xfrm>
              <a:off x="691509" y="7383055"/>
              <a:ext cx="5068552" cy="16414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altLang="ja-JP" sz="2500" dirty="0"/>
                <a:t>Metadata description from the data production to the public sharing of images in the case study of “Electron Microscopy (EM) images“</a:t>
              </a:r>
              <a:endParaRPr kumimoji="0" lang="en-US" altLang="ja-JP" sz="2500" b="0" i="0" u="none" strike="noStrike" cap="none" spc="0" normalizeH="0" baseline="0" dirty="0">
                <a:ln>
                  <a:noFill/>
                </a:ln>
                <a:solidFill>
                  <a:srgbClr val="000000"/>
                </a:solidFill>
                <a:effectLst/>
                <a:uFillTx/>
                <a:latin typeface="Helvetica"/>
                <a:ea typeface="Helvetica"/>
                <a:cs typeface="Helvetica"/>
                <a:sym typeface="Helvetica"/>
              </a:endParaRPr>
            </a:p>
          </p:txBody>
        </p:sp>
        <p:sp>
          <p:nvSpPr>
            <p:cNvPr id="15" name="テキスト ボックス 14">
              <a:extLst>
                <a:ext uri="{FF2B5EF4-FFF2-40B4-BE49-F238E27FC236}">
                  <a16:creationId xmlns:a16="http://schemas.microsoft.com/office/drawing/2014/main" id="{9D99A8D6-E0B7-6540-8F78-C90EDFD72632}"/>
                </a:ext>
              </a:extLst>
            </p:cNvPr>
            <p:cNvSpPr txBox="1"/>
            <p:nvPr/>
          </p:nvSpPr>
          <p:spPr>
            <a:xfrm>
              <a:off x="534850" y="6592381"/>
              <a:ext cx="3600000" cy="564257"/>
            </a:xfrm>
            <a:prstGeom prst="rect">
              <a:avLst/>
            </a:prstGeom>
            <a:noFill/>
            <a:ln w="12700" cap="flat">
              <a:solidFill>
                <a:schemeClr val="accent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altLang="ja-JP" sz="3000" b="0" i="0" u="none" strike="noStrike" cap="none" spc="0" normalizeH="0" baseline="0" dirty="0">
                  <a:ln>
                    <a:noFill/>
                  </a:ln>
                  <a:solidFill>
                    <a:srgbClr val="000000"/>
                  </a:solidFill>
                  <a:effectLst/>
                  <a:uFillTx/>
                  <a:latin typeface="Helvetica"/>
                  <a:ea typeface="Helvetica"/>
                  <a:cs typeface="Helvetica"/>
                  <a:sym typeface="Helvetica"/>
                </a:rPr>
                <a:t>Our challenges</a:t>
              </a:r>
              <a:endParaRPr kumimoji="0" lang="ja-JP" altLang="en-US" sz="3000" b="0" i="0" u="none" strike="noStrike" cap="none" spc="0" normalizeH="0" baseline="0">
                <a:ln>
                  <a:noFill/>
                </a:ln>
                <a:solidFill>
                  <a:srgbClr val="000000"/>
                </a:solidFill>
                <a:effectLst/>
                <a:uFillTx/>
                <a:latin typeface="Helvetica"/>
                <a:ea typeface="Helvetica"/>
                <a:cs typeface="Helvetica"/>
                <a:sym typeface="Helvetica"/>
              </a:endParaRPr>
            </a:p>
          </p:txBody>
        </p:sp>
        <p:grpSp>
          <p:nvGrpSpPr>
            <p:cNvPr id="18" name="グループ化 17">
              <a:extLst>
                <a:ext uri="{FF2B5EF4-FFF2-40B4-BE49-F238E27FC236}">
                  <a16:creationId xmlns:a16="http://schemas.microsoft.com/office/drawing/2014/main" id="{7E966171-A1A5-8446-AC5A-1CDC9AC7FEB0}"/>
                </a:ext>
              </a:extLst>
            </p:cNvPr>
            <p:cNvGrpSpPr>
              <a:grpSpLocks noChangeAspect="1"/>
            </p:cNvGrpSpPr>
            <p:nvPr/>
          </p:nvGrpSpPr>
          <p:grpSpPr>
            <a:xfrm>
              <a:off x="6198923" y="6899073"/>
              <a:ext cx="2290909" cy="2064185"/>
              <a:chOff x="177462" y="3486979"/>
              <a:chExt cx="4113891" cy="3706749"/>
            </a:xfrm>
          </p:grpSpPr>
          <p:pic>
            <p:nvPicPr>
              <p:cNvPr id="19" name="science_denshi_kenbikyou.png" descr="science_denshi_kenbikyou.png">
                <a:extLst>
                  <a:ext uri="{FF2B5EF4-FFF2-40B4-BE49-F238E27FC236}">
                    <a16:creationId xmlns:a16="http://schemas.microsoft.com/office/drawing/2014/main" id="{9144559F-B26F-4943-809B-D7A353A8860F}"/>
                  </a:ext>
                </a:extLst>
              </p:cNvPr>
              <p:cNvPicPr>
                <a:picLocks noChangeAspect="1"/>
              </p:cNvPicPr>
              <p:nvPr/>
            </p:nvPicPr>
            <p:blipFill>
              <a:blip r:embed="rId4"/>
              <a:stretch>
                <a:fillRect/>
              </a:stretch>
            </p:blipFill>
            <p:spPr>
              <a:xfrm>
                <a:off x="177462" y="3486979"/>
                <a:ext cx="1417165" cy="1489790"/>
              </a:xfrm>
              <a:prstGeom prst="rect">
                <a:avLst/>
              </a:prstGeom>
              <a:ln w="12700">
                <a:miter lim="400000"/>
              </a:ln>
            </p:spPr>
          </p:pic>
          <p:pic>
            <p:nvPicPr>
              <p:cNvPr id="20" name="montage88.png" descr="montage88.png">
                <a:extLst>
                  <a:ext uri="{FF2B5EF4-FFF2-40B4-BE49-F238E27FC236}">
                    <a16:creationId xmlns:a16="http://schemas.microsoft.com/office/drawing/2014/main" id="{79C72053-82C4-144E-95E0-AAFB25C3C5F6}"/>
                  </a:ext>
                </a:extLst>
              </p:cNvPr>
              <p:cNvPicPr>
                <a:picLocks noChangeAspect="1"/>
              </p:cNvPicPr>
              <p:nvPr/>
            </p:nvPicPr>
            <p:blipFill>
              <a:blip r:embed="rId5"/>
              <a:stretch>
                <a:fillRect/>
              </a:stretch>
            </p:blipFill>
            <p:spPr>
              <a:xfrm>
                <a:off x="552947" y="5619974"/>
                <a:ext cx="792001" cy="594002"/>
              </a:xfrm>
              <a:prstGeom prst="rect">
                <a:avLst/>
              </a:prstGeom>
              <a:ln w="12700" cap="flat">
                <a:noFill/>
                <a:miter lim="400000"/>
              </a:ln>
              <a:effectLst/>
            </p:spPr>
          </p:pic>
          <p:pic>
            <p:nvPicPr>
              <p:cNvPr id="21" name="montage88.png" descr="montage88.png">
                <a:extLst>
                  <a:ext uri="{FF2B5EF4-FFF2-40B4-BE49-F238E27FC236}">
                    <a16:creationId xmlns:a16="http://schemas.microsoft.com/office/drawing/2014/main" id="{1148CC3E-DB7D-BA44-9CAF-0E12F2CAB213}"/>
                  </a:ext>
                </a:extLst>
              </p:cNvPr>
              <p:cNvPicPr>
                <a:picLocks noChangeAspect="1"/>
              </p:cNvPicPr>
              <p:nvPr/>
            </p:nvPicPr>
            <p:blipFill>
              <a:blip r:embed="rId5"/>
              <a:stretch>
                <a:fillRect/>
              </a:stretch>
            </p:blipFill>
            <p:spPr>
              <a:xfrm>
                <a:off x="692647" y="5761523"/>
                <a:ext cx="792002" cy="594002"/>
              </a:xfrm>
              <a:prstGeom prst="rect">
                <a:avLst/>
              </a:prstGeom>
              <a:ln w="12700" cap="flat">
                <a:noFill/>
                <a:miter lim="400000"/>
              </a:ln>
              <a:effectLst/>
            </p:spPr>
          </p:pic>
          <p:pic>
            <p:nvPicPr>
              <p:cNvPr id="22" name="montage88.png" descr="montage88.png">
                <a:extLst>
                  <a:ext uri="{FF2B5EF4-FFF2-40B4-BE49-F238E27FC236}">
                    <a16:creationId xmlns:a16="http://schemas.microsoft.com/office/drawing/2014/main" id="{B54F020F-ECA2-3B47-BFEB-BE4E43FF1042}"/>
                  </a:ext>
                </a:extLst>
              </p:cNvPr>
              <p:cNvPicPr>
                <a:picLocks noChangeAspect="1"/>
              </p:cNvPicPr>
              <p:nvPr/>
            </p:nvPicPr>
            <p:blipFill>
              <a:blip r:embed="rId5"/>
              <a:stretch>
                <a:fillRect/>
              </a:stretch>
            </p:blipFill>
            <p:spPr>
              <a:xfrm>
                <a:off x="832347" y="5901223"/>
                <a:ext cx="792002" cy="594002"/>
              </a:xfrm>
              <a:prstGeom prst="rect">
                <a:avLst/>
              </a:prstGeom>
              <a:ln w="12700" cap="flat">
                <a:noFill/>
                <a:miter lim="400000"/>
              </a:ln>
              <a:effectLst/>
            </p:spPr>
          </p:pic>
          <p:pic>
            <p:nvPicPr>
              <p:cNvPr id="23" name="montage88.png" descr="montage88.png">
                <a:extLst>
                  <a:ext uri="{FF2B5EF4-FFF2-40B4-BE49-F238E27FC236}">
                    <a16:creationId xmlns:a16="http://schemas.microsoft.com/office/drawing/2014/main" id="{DDE3115F-A009-674C-B381-DA0B503CDCDA}"/>
                  </a:ext>
                </a:extLst>
              </p:cNvPr>
              <p:cNvPicPr>
                <a:picLocks noChangeAspect="1"/>
              </p:cNvPicPr>
              <p:nvPr/>
            </p:nvPicPr>
            <p:blipFill>
              <a:blip r:embed="rId5"/>
              <a:stretch>
                <a:fillRect/>
              </a:stretch>
            </p:blipFill>
            <p:spPr>
              <a:xfrm>
                <a:off x="972047" y="6040924"/>
                <a:ext cx="792002" cy="594002"/>
              </a:xfrm>
              <a:prstGeom prst="rect">
                <a:avLst/>
              </a:prstGeom>
              <a:ln w="12700" cap="flat">
                <a:noFill/>
                <a:miter lim="400000"/>
              </a:ln>
              <a:effectLst/>
            </p:spPr>
          </p:pic>
          <p:pic>
            <p:nvPicPr>
              <p:cNvPr id="24" name="montage88.png" descr="montage88.png">
                <a:extLst>
                  <a:ext uri="{FF2B5EF4-FFF2-40B4-BE49-F238E27FC236}">
                    <a16:creationId xmlns:a16="http://schemas.microsoft.com/office/drawing/2014/main" id="{8CC7B139-7BF3-0849-87B5-DB522FEAB7DE}"/>
                  </a:ext>
                </a:extLst>
              </p:cNvPr>
              <p:cNvPicPr>
                <a:picLocks noChangeAspect="1"/>
              </p:cNvPicPr>
              <p:nvPr/>
            </p:nvPicPr>
            <p:blipFill>
              <a:blip r:embed="rId5"/>
              <a:stretch>
                <a:fillRect/>
              </a:stretch>
            </p:blipFill>
            <p:spPr>
              <a:xfrm>
                <a:off x="1111747" y="6180624"/>
                <a:ext cx="792002" cy="594002"/>
              </a:xfrm>
              <a:prstGeom prst="rect">
                <a:avLst/>
              </a:prstGeom>
              <a:ln w="12700" cap="flat">
                <a:noFill/>
                <a:miter lim="400000"/>
              </a:ln>
              <a:effectLst/>
            </p:spPr>
          </p:pic>
          <p:pic>
            <p:nvPicPr>
              <p:cNvPr id="25" name="montage88.png" descr="montage88.png">
                <a:extLst>
                  <a:ext uri="{FF2B5EF4-FFF2-40B4-BE49-F238E27FC236}">
                    <a16:creationId xmlns:a16="http://schemas.microsoft.com/office/drawing/2014/main" id="{3A799F75-0D82-694B-8F80-1D42D2F92F20}"/>
                  </a:ext>
                </a:extLst>
              </p:cNvPr>
              <p:cNvPicPr>
                <a:picLocks noChangeAspect="1"/>
              </p:cNvPicPr>
              <p:nvPr/>
            </p:nvPicPr>
            <p:blipFill>
              <a:blip r:embed="rId5"/>
              <a:stretch>
                <a:fillRect/>
              </a:stretch>
            </p:blipFill>
            <p:spPr>
              <a:xfrm>
                <a:off x="1251447" y="6320324"/>
                <a:ext cx="792002" cy="594002"/>
              </a:xfrm>
              <a:prstGeom prst="rect">
                <a:avLst/>
              </a:prstGeom>
              <a:ln w="12700" cap="flat">
                <a:noFill/>
                <a:miter lim="400000"/>
              </a:ln>
              <a:effectLst/>
            </p:spPr>
          </p:pic>
          <p:pic>
            <p:nvPicPr>
              <p:cNvPr id="26" name="montage88.png" descr="montage88.png">
                <a:extLst>
                  <a:ext uri="{FF2B5EF4-FFF2-40B4-BE49-F238E27FC236}">
                    <a16:creationId xmlns:a16="http://schemas.microsoft.com/office/drawing/2014/main" id="{27030AFF-D3EF-4F48-A6B7-FA507F37B1DC}"/>
                  </a:ext>
                </a:extLst>
              </p:cNvPr>
              <p:cNvPicPr>
                <a:picLocks noChangeAspect="1"/>
              </p:cNvPicPr>
              <p:nvPr/>
            </p:nvPicPr>
            <p:blipFill>
              <a:blip r:embed="rId5"/>
              <a:stretch>
                <a:fillRect/>
              </a:stretch>
            </p:blipFill>
            <p:spPr>
              <a:xfrm>
                <a:off x="1391147" y="6460024"/>
                <a:ext cx="792003" cy="594002"/>
              </a:xfrm>
              <a:prstGeom prst="rect">
                <a:avLst/>
              </a:prstGeom>
              <a:ln w="12700" cap="flat">
                <a:noFill/>
                <a:miter lim="400000"/>
              </a:ln>
              <a:effectLst/>
            </p:spPr>
          </p:pic>
          <p:pic>
            <p:nvPicPr>
              <p:cNvPr id="27" name="montage88.png" descr="montage88.png">
                <a:extLst>
                  <a:ext uri="{FF2B5EF4-FFF2-40B4-BE49-F238E27FC236}">
                    <a16:creationId xmlns:a16="http://schemas.microsoft.com/office/drawing/2014/main" id="{9FC0FC60-631E-0E4F-A00B-7AE2C687AA23}"/>
                  </a:ext>
                </a:extLst>
              </p:cNvPr>
              <p:cNvPicPr>
                <a:picLocks noChangeAspect="1"/>
              </p:cNvPicPr>
              <p:nvPr/>
            </p:nvPicPr>
            <p:blipFill>
              <a:blip r:embed="rId5"/>
              <a:stretch>
                <a:fillRect/>
              </a:stretch>
            </p:blipFill>
            <p:spPr>
              <a:xfrm>
                <a:off x="1530848" y="6599726"/>
                <a:ext cx="792003" cy="594002"/>
              </a:xfrm>
              <a:prstGeom prst="rect">
                <a:avLst/>
              </a:prstGeom>
              <a:ln w="12700" cap="flat">
                <a:noFill/>
                <a:miter lim="400000"/>
              </a:ln>
              <a:effectLst/>
            </p:spPr>
          </p:pic>
          <p:pic>
            <p:nvPicPr>
              <p:cNvPr id="28" name="montage5.png" descr="montage5.png">
                <a:extLst>
                  <a:ext uri="{FF2B5EF4-FFF2-40B4-BE49-F238E27FC236}">
                    <a16:creationId xmlns:a16="http://schemas.microsoft.com/office/drawing/2014/main" id="{67A4E250-0E5B-E042-9A67-726908052044}"/>
                  </a:ext>
                </a:extLst>
              </p:cNvPr>
              <p:cNvPicPr>
                <a:picLocks noChangeAspect="1"/>
              </p:cNvPicPr>
              <p:nvPr/>
            </p:nvPicPr>
            <p:blipFill>
              <a:blip r:embed="rId6"/>
              <a:stretch>
                <a:fillRect/>
              </a:stretch>
            </p:blipFill>
            <p:spPr>
              <a:xfrm>
                <a:off x="1403847" y="5113821"/>
                <a:ext cx="792003" cy="594002"/>
              </a:xfrm>
              <a:prstGeom prst="rect">
                <a:avLst/>
              </a:prstGeom>
              <a:ln w="12700" cap="flat">
                <a:noFill/>
                <a:miter lim="400000"/>
              </a:ln>
              <a:effectLst/>
            </p:spPr>
          </p:pic>
          <p:pic>
            <p:nvPicPr>
              <p:cNvPr id="29" name="montage5.png" descr="montage5.png">
                <a:extLst>
                  <a:ext uri="{FF2B5EF4-FFF2-40B4-BE49-F238E27FC236}">
                    <a16:creationId xmlns:a16="http://schemas.microsoft.com/office/drawing/2014/main" id="{758F4826-7B0D-9444-861E-0AE096DA414E}"/>
                  </a:ext>
                </a:extLst>
              </p:cNvPr>
              <p:cNvPicPr>
                <a:picLocks noChangeAspect="1"/>
              </p:cNvPicPr>
              <p:nvPr/>
            </p:nvPicPr>
            <p:blipFill>
              <a:blip r:embed="rId6"/>
              <a:stretch>
                <a:fillRect/>
              </a:stretch>
            </p:blipFill>
            <p:spPr>
              <a:xfrm>
                <a:off x="1543548" y="5253521"/>
                <a:ext cx="792003" cy="594002"/>
              </a:xfrm>
              <a:prstGeom prst="rect">
                <a:avLst/>
              </a:prstGeom>
              <a:ln w="12700" cap="flat">
                <a:noFill/>
                <a:miter lim="400000"/>
              </a:ln>
              <a:effectLst/>
            </p:spPr>
          </p:pic>
          <p:pic>
            <p:nvPicPr>
              <p:cNvPr id="30" name="montage5.png" descr="montage5.png">
                <a:extLst>
                  <a:ext uri="{FF2B5EF4-FFF2-40B4-BE49-F238E27FC236}">
                    <a16:creationId xmlns:a16="http://schemas.microsoft.com/office/drawing/2014/main" id="{927AEDFE-04F6-EC48-85FB-0DD3FE6155B7}"/>
                  </a:ext>
                </a:extLst>
              </p:cNvPr>
              <p:cNvPicPr>
                <a:picLocks noChangeAspect="1"/>
              </p:cNvPicPr>
              <p:nvPr/>
            </p:nvPicPr>
            <p:blipFill>
              <a:blip r:embed="rId6"/>
              <a:stretch>
                <a:fillRect/>
              </a:stretch>
            </p:blipFill>
            <p:spPr>
              <a:xfrm>
                <a:off x="1683248" y="5393223"/>
                <a:ext cx="792003" cy="594002"/>
              </a:xfrm>
              <a:prstGeom prst="rect">
                <a:avLst/>
              </a:prstGeom>
              <a:ln w="12700" cap="flat">
                <a:noFill/>
                <a:miter lim="400000"/>
              </a:ln>
              <a:effectLst/>
            </p:spPr>
          </p:pic>
          <p:pic>
            <p:nvPicPr>
              <p:cNvPr id="31" name="montage5.png" descr="montage5.png">
                <a:extLst>
                  <a:ext uri="{FF2B5EF4-FFF2-40B4-BE49-F238E27FC236}">
                    <a16:creationId xmlns:a16="http://schemas.microsoft.com/office/drawing/2014/main" id="{59D0C3E2-8177-D046-891C-314045966730}"/>
                  </a:ext>
                </a:extLst>
              </p:cNvPr>
              <p:cNvPicPr>
                <a:picLocks noChangeAspect="1"/>
              </p:cNvPicPr>
              <p:nvPr/>
            </p:nvPicPr>
            <p:blipFill>
              <a:blip r:embed="rId6"/>
              <a:stretch>
                <a:fillRect/>
              </a:stretch>
            </p:blipFill>
            <p:spPr>
              <a:xfrm>
                <a:off x="1822948" y="5532923"/>
                <a:ext cx="792003" cy="594002"/>
              </a:xfrm>
              <a:prstGeom prst="rect">
                <a:avLst/>
              </a:prstGeom>
              <a:ln w="12700" cap="flat">
                <a:noFill/>
                <a:miter lim="400000"/>
              </a:ln>
              <a:effectLst/>
            </p:spPr>
          </p:pic>
          <p:pic>
            <p:nvPicPr>
              <p:cNvPr id="32" name="montage5.png" descr="montage5.png">
                <a:extLst>
                  <a:ext uri="{FF2B5EF4-FFF2-40B4-BE49-F238E27FC236}">
                    <a16:creationId xmlns:a16="http://schemas.microsoft.com/office/drawing/2014/main" id="{CD35F313-6DB9-0842-8320-208E81E0D527}"/>
                  </a:ext>
                </a:extLst>
              </p:cNvPr>
              <p:cNvPicPr>
                <a:picLocks noChangeAspect="1"/>
              </p:cNvPicPr>
              <p:nvPr/>
            </p:nvPicPr>
            <p:blipFill>
              <a:blip r:embed="rId6"/>
              <a:stretch>
                <a:fillRect/>
              </a:stretch>
            </p:blipFill>
            <p:spPr>
              <a:xfrm>
                <a:off x="1962648" y="5672623"/>
                <a:ext cx="792003" cy="594002"/>
              </a:xfrm>
              <a:prstGeom prst="rect">
                <a:avLst/>
              </a:prstGeom>
              <a:ln w="12700" cap="flat">
                <a:noFill/>
                <a:miter lim="400000"/>
              </a:ln>
              <a:effectLst/>
            </p:spPr>
          </p:pic>
          <p:pic>
            <p:nvPicPr>
              <p:cNvPr id="33" name="montage5.png" descr="montage5.png">
                <a:extLst>
                  <a:ext uri="{FF2B5EF4-FFF2-40B4-BE49-F238E27FC236}">
                    <a16:creationId xmlns:a16="http://schemas.microsoft.com/office/drawing/2014/main" id="{C0B976BB-8E56-5041-8461-1851AF50E7EC}"/>
                  </a:ext>
                </a:extLst>
              </p:cNvPr>
              <p:cNvPicPr>
                <a:picLocks noChangeAspect="1"/>
              </p:cNvPicPr>
              <p:nvPr/>
            </p:nvPicPr>
            <p:blipFill>
              <a:blip r:embed="rId6"/>
              <a:stretch>
                <a:fillRect/>
              </a:stretch>
            </p:blipFill>
            <p:spPr>
              <a:xfrm>
                <a:off x="2102349" y="5812323"/>
                <a:ext cx="792002" cy="594002"/>
              </a:xfrm>
              <a:prstGeom prst="rect">
                <a:avLst/>
              </a:prstGeom>
              <a:ln w="12700" cap="flat">
                <a:noFill/>
                <a:miter lim="400000"/>
              </a:ln>
              <a:effectLst/>
            </p:spPr>
          </p:pic>
          <p:pic>
            <p:nvPicPr>
              <p:cNvPr id="34" name="montage5.png" descr="montage5.png">
                <a:extLst>
                  <a:ext uri="{FF2B5EF4-FFF2-40B4-BE49-F238E27FC236}">
                    <a16:creationId xmlns:a16="http://schemas.microsoft.com/office/drawing/2014/main" id="{E98DD1A0-C9FE-904B-AEB8-52DD1F496AC3}"/>
                  </a:ext>
                </a:extLst>
              </p:cNvPr>
              <p:cNvPicPr>
                <a:picLocks noChangeAspect="1"/>
              </p:cNvPicPr>
              <p:nvPr/>
            </p:nvPicPr>
            <p:blipFill>
              <a:blip r:embed="rId6"/>
              <a:stretch>
                <a:fillRect/>
              </a:stretch>
            </p:blipFill>
            <p:spPr>
              <a:xfrm>
                <a:off x="2242049" y="5952024"/>
                <a:ext cx="792002" cy="594001"/>
              </a:xfrm>
              <a:prstGeom prst="rect">
                <a:avLst/>
              </a:prstGeom>
              <a:ln w="12700" cap="flat">
                <a:noFill/>
                <a:miter lim="400000"/>
              </a:ln>
              <a:effectLst/>
            </p:spPr>
          </p:pic>
          <p:pic>
            <p:nvPicPr>
              <p:cNvPr id="35" name="montage5.png" descr="montage5.png">
                <a:extLst>
                  <a:ext uri="{FF2B5EF4-FFF2-40B4-BE49-F238E27FC236}">
                    <a16:creationId xmlns:a16="http://schemas.microsoft.com/office/drawing/2014/main" id="{5C5ABA48-A294-7448-9A1D-ABA6D8F97167}"/>
                  </a:ext>
                </a:extLst>
              </p:cNvPr>
              <p:cNvPicPr>
                <a:picLocks noChangeAspect="1"/>
              </p:cNvPicPr>
              <p:nvPr/>
            </p:nvPicPr>
            <p:blipFill>
              <a:blip r:embed="rId6"/>
              <a:stretch>
                <a:fillRect/>
              </a:stretch>
            </p:blipFill>
            <p:spPr>
              <a:xfrm>
                <a:off x="2381749" y="6089874"/>
                <a:ext cx="792002" cy="594002"/>
              </a:xfrm>
              <a:prstGeom prst="rect">
                <a:avLst/>
              </a:prstGeom>
              <a:ln w="12700" cap="flat">
                <a:noFill/>
                <a:miter lim="400000"/>
              </a:ln>
              <a:effectLst/>
            </p:spPr>
          </p:pic>
          <p:pic>
            <p:nvPicPr>
              <p:cNvPr id="36" name="montage5.png" descr="montage5.png">
                <a:extLst>
                  <a:ext uri="{FF2B5EF4-FFF2-40B4-BE49-F238E27FC236}">
                    <a16:creationId xmlns:a16="http://schemas.microsoft.com/office/drawing/2014/main" id="{F886BD66-A336-EB4C-AA88-40ADED248048}"/>
                  </a:ext>
                </a:extLst>
              </p:cNvPr>
              <p:cNvPicPr>
                <a:picLocks noChangeAspect="1"/>
              </p:cNvPicPr>
              <p:nvPr/>
            </p:nvPicPr>
            <p:blipFill>
              <a:blip r:embed="rId6"/>
              <a:stretch>
                <a:fillRect/>
              </a:stretch>
            </p:blipFill>
            <p:spPr>
              <a:xfrm>
                <a:off x="2508749" y="6231424"/>
                <a:ext cx="792002" cy="594002"/>
              </a:xfrm>
              <a:prstGeom prst="rect">
                <a:avLst/>
              </a:prstGeom>
              <a:ln w="12700" cap="flat">
                <a:noFill/>
                <a:miter lim="400000"/>
              </a:ln>
              <a:effectLst/>
            </p:spPr>
          </p:pic>
          <p:pic>
            <p:nvPicPr>
              <p:cNvPr id="37" name="montage2.png" descr="montage2.png">
                <a:extLst>
                  <a:ext uri="{FF2B5EF4-FFF2-40B4-BE49-F238E27FC236}">
                    <a16:creationId xmlns:a16="http://schemas.microsoft.com/office/drawing/2014/main" id="{12C1C99D-E572-7744-93A0-1ED86FF22F37}"/>
                  </a:ext>
                </a:extLst>
              </p:cNvPr>
              <p:cNvPicPr>
                <a:picLocks noChangeAspect="1"/>
              </p:cNvPicPr>
              <p:nvPr/>
            </p:nvPicPr>
            <p:blipFill>
              <a:blip r:embed="rId7"/>
              <a:stretch>
                <a:fillRect/>
              </a:stretch>
            </p:blipFill>
            <p:spPr>
              <a:xfrm>
                <a:off x="2242049" y="4618521"/>
                <a:ext cx="792002" cy="594001"/>
              </a:xfrm>
              <a:prstGeom prst="rect">
                <a:avLst/>
              </a:prstGeom>
              <a:ln w="12700" cap="flat">
                <a:noFill/>
                <a:miter lim="400000"/>
              </a:ln>
              <a:effectLst/>
            </p:spPr>
          </p:pic>
          <p:pic>
            <p:nvPicPr>
              <p:cNvPr id="38" name="montage2.png" descr="montage2.png">
                <a:extLst>
                  <a:ext uri="{FF2B5EF4-FFF2-40B4-BE49-F238E27FC236}">
                    <a16:creationId xmlns:a16="http://schemas.microsoft.com/office/drawing/2014/main" id="{44706223-34FA-A548-8195-7BEDC9EA3410}"/>
                  </a:ext>
                </a:extLst>
              </p:cNvPr>
              <p:cNvPicPr>
                <a:picLocks noChangeAspect="1"/>
              </p:cNvPicPr>
              <p:nvPr/>
            </p:nvPicPr>
            <p:blipFill>
              <a:blip r:embed="rId7"/>
              <a:stretch>
                <a:fillRect/>
              </a:stretch>
            </p:blipFill>
            <p:spPr>
              <a:xfrm>
                <a:off x="2381749" y="4758221"/>
                <a:ext cx="792002" cy="594001"/>
              </a:xfrm>
              <a:prstGeom prst="rect">
                <a:avLst/>
              </a:prstGeom>
              <a:ln w="12700" cap="flat">
                <a:noFill/>
                <a:miter lim="400000"/>
              </a:ln>
              <a:effectLst/>
            </p:spPr>
          </p:pic>
          <p:pic>
            <p:nvPicPr>
              <p:cNvPr id="39" name="montage2.png" descr="montage2.png">
                <a:extLst>
                  <a:ext uri="{FF2B5EF4-FFF2-40B4-BE49-F238E27FC236}">
                    <a16:creationId xmlns:a16="http://schemas.microsoft.com/office/drawing/2014/main" id="{3B06022D-BB61-2A42-BD58-ACA1851AFACF}"/>
                  </a:ext>
                </a:extLst>
              </p:cNvPr>
              <p:cNvPicPr>
                <a:picLocks noChangeAspect="1"/>
              </p:cNvPicPr>
              <p:nvPr/>
            </p:nvPicPr>
            <p:blipFill>
              <a:blip r:embed="rId7"/>
              <a:stretch>
                <a:fillRect/>
              </a:stretch>
            </p:blipFill>
            <p:spPr>
              <a:xfrm>
                <a:off x="2521449" y="4897921"/>
                <a:ext cx="792002" cy="594002"/>
              </a:xfrm>
              <a:prstGeom prst="rect">
                <a:avLst/>
              </a:prstGeom>
              <a:ln w="12700" cap="flat">
                <a:noFill/>
                <a:miter lim="400000"/>
              </a:ln>
              <a:effectLst/>
            </p:spPr>
          </p:pic>
          <p:pic>
            <p:nvPicPr>
              <p:cNvPr id="40" name="montage2.png" descr="montage2.png">
                <a:extLst>
                  <a:ext uri="{FF2B5EF4-FFF2-40B4-BE49-F238E27FC236}">
                    <a16:creationId xmlns:a16="http://schemas.microsoft.com/office/drawing/2014/main" id="{EC7D965D-37EE-FC4C-BD95-F30AA0573B79}"/>
                  </a:ext>
                </a:extLst>
              </p:cNvPr>
              <p:cNvPicPr>
                <a:picLocks noChangeAspect="1"/>
              </p:cNvPicPr>
              <p:nvPr/>
            </p:nvPicPr>
            <p:blipFill>
              <a:blip r:embed="rId7"/>
              <a:stretch>
                <a:fillRect/>
              </a:stretch>
            </p:blipFill>
            <p:spPr>
              <a:xfrm>
                <a:off x="2661149" y="5037621"/>
                <a:ext cx="792002" cy="594002"/>
              </a:xfrm>
              <a:prstGeom prst="rect">
                <a:avLst/>
              </a:prstGeom>
              <a:ln w="12700" cap="flat">
                <a:noFill/>
                <a:miter lim="400000"/>
              </a:ln>
              <a:effectLst/>
            </p:spPr>
          </p:pic>
          <p:pic>
            <p:nvPicPr>
              <p:cNvPr id="41" name="montage2.png" descr="montage2.png">
                <a:extLst>
                  <a:ext uri="{FF2B5EF4-FFF2-40B4-BE49-F238E27FC236}">
                    <a16:creationId xmlns:a16="http://schemas.microsoft.com/office/drawing/2014/main" id="{30AB7891-192A-754D-99CF-E509569D1C5C}"/>
                  </a:ext>
                </a:extLst>
              </p:cNvPr>
              <p:cNvPicPr>
                <a:picLocks noChangeAspect="1"/>
              </p:cNvPicPr>
              <p:nvPr/>
            </p:nvPicPr>
            <p:blipFill>
              <a:blip r:embed="rId7"/>
              <a:stretch>
                <a:fillRect/>
              </a:stretch>
            </p:blipFill>
            <p:spPr>
              <a:xfrm>
                <a:off x="2800849" y="5177321"/>
                <a:ext cx="792002" cy="594002"/>
              </a:xfrm>
              <a:prstGeom prst="rect">
                <a:avLst/>
              </a:prstGeom>
              <a:ln w="12700" cap="flat">
                <a:noFill/>
                <a:miter lim="400000"/>
              </a:ln>
              <a:effectLst/>
            </p:spPr>
          </p:pic>
          <p:pic>
            <p:nvPicPr>
              <p:cNvPr id="42" name="montage2.png" descr="montage2.png">
                <a:extLst>
                  <a:ext uri="{FF2B5EF4-FFF2-40B4-BE49-F238E27FC236}">
                    <a16:creationId xmlns:a16="http://schemas.microsoft.com/office/drawing/2014/main" id="{A37E3DA5-8C45-4940-8D17-68BC620FEFD5}"/>
                  </a:ext>
                </a:extLst>
              </p:cNvPr>
              <p:cNvPicPr>
                <a:picLocks noChangeAspect="1"/>
              </p:cNvPicPr>
              <p:nvPr/>
            </p:nvPicPr>
            <p:blipFill>
              <a:blip r:embed="rId7"/>
              <a:stretch>
                <a:fillRect/>
              </a:stretch>
            </p:blipFill>
            <p:spPr>
              <a:xfrm>
                <a:off x="2940549" y="5317022"/>
                <a:ext cx="792003" cy="594002"/>
              </a:xfrm>
              <a:prstGeom prst="rect">
                <a:avLst/>
              </a:prstGeom>
              <a:ln w="12700" cap="flat">
                <a:noFill/>
                <a:miter lim="400000"/>
              </a:ln>
              <a:effectLst/>
            </p:spPr>
          </p:pic>
          <p:pic>
            <p:nvPicPr>
              <p:cNvPr id="43" name="montage2.png" descr="montage2.png">
                <a:extLst>
                  <a:ext uri="{FF2B5EF4-FFF2-40B4-BE49-F238E27FC236}">
                    <a16:creationId xmlns:a16="http://schemas.microsoft.com/office/drawing/2014/main" id="{90C27CFA-4CDF-BB48-BC43-363D56B6D5D8}"/>
                  </a:ext>
                </a:extLst>
              </p:cNvPr>
              <p:cNvPicPr>
                <a:picLocks noChangeAspect="1"/>
              </p:cNvPicPr>
              <p:nvPr/>
            </p:nvPicPr>
            <p:blipFill>
              <a:blip r:embed="rId7"/>
              <a:stretch>
                <a:fillRect/>
              </a:stretch>
            </p:blipFill>
            <p:spPr>
              <a:xfrm>
                <a:off x="3080249" y="5456723"/>
                <a:ext cx="792003" cy="594002"/>
              </a:xfrm>
              <a:prstGeom prst="rect">
                <a:avLst/>
              </a:prstGeom>
              <a:ln w="12700" cap="flat">
                <a:noFill/>
                <a:miter lim="400000"/>
              </a:ln>
              <a:effectLst/>
            </p:spPr>
          </p:pic>
          <p:pic>
            <p:nvPicPr>
              <p:cNvPr id="44" name="montage2.png" descr="montage2.png">
                <a:extLst>
                  <a:ext uri="{FF2B5EF4-FFF2-40B4-BE49-F238E27FC236}">
                    <a16:creationId xmlns:a16="http://schemas.microsoft.com/office/drawing/2014/main" id="{782C82BB-6DCC-734F-9C02-C1D662BBCC84}"/>
                  </a:ext>
                </a:extLst>
              </p:cNvPr>
              <p:cNvPicPr>
                <a:picLocks noChangeAspect="1"/>
              </p:cNvPicPr>
              <p:nvPr/>
            </p:nvPicPr>
            <p:blipFill>
              <a:blip r:embed="rId7"/>
              <a:stretch>
                <a:fillRect/>
              </a:stretch>
            </p:blipFill>
            <p:spPr>
              <a:xfrm>
                <a:off x="3219949" y="5596423"/>
                <a:ext cx="792003" cy="594002"/>
              </a:xfrm>
              <a:prstGeom prst="rect">
                <a:avLst/>
              </a:prstGeom>
              <a:ln w="12700" cap="flat">
                <a:noFill/>
                <a:miter lim="400000"/>
              </a:ln>
              <a:effectLst/>
            </p:spPr>
          </p:pic>
          <p:pic>
            <p:nvPicPr>
              <p:cNvPr id="45" name="montage2.png" descr="montage2.png">
                <a:extLst>
                  <a:ext uri="{FF2B5EF4-FFF2-40B4-BE49-F238E27FC236}">
                    <a16:creationId xmlns:a16="http://schemas.microsoft.com/office/drawing/2014/main" id="{31E2F299-C108-4F4C-A2DF-777F9D45ECEB}"/>
                  </a:ext>
                </a:extLst>
              </p:cNvPr>
              <p:cNvPicPr>
                <a:picLocks noChangeAspect="1"/>
              </p:cNvPicPr>
              <p:nvPr/>
            </p:nvPicPr>
            <p:blipFill>
              <a:blip r:embed="rId7"/>
              <a:stretch>
                <a:fillRect/>
              </a:stretch>
            </p:blipFill>
            <p:spPr>
              <a:xfrm>
                <a:off x="3353301" y="5736123"/>
                <a:ext cx="792002" cy="594002"/>
              </a:xfrm>
              <a:prstGeom prst="rect">
                <a:avLst/>
              </a:prstGeom>
              <a:ln w="12700" cap="flat">
                <a:noFill/>
                <a:miter lim="400000"/>
              </a:ln>
              <a:effectLst/>
            </p:spPr>
          </p:pic>
          <p:pic>
            <p:nvPicPr>
              <p:cNvPr id="46" name="montage2.png" descr="montage2.png">
                <a:extLst>
                  <a:ext uri="{FF2B5EF4-FFF2-40B4-BE49-F238E27FC236}">
                    <a16:creationId xmlns:a16="http://schemas.microsoft.com/office/drawing/2014/main" id="{DA846710-EF1A-0A41-86E2-2975414C780F}"/>
                  </a:ext>
                </a:extLst>
              </p:cNvPr>
              <p:cNvPicPr>
                <a:picLocks noChangeAspect="1"/>
              </p:cNvPicPr>
              <p:nvPr/>
            </p:nvPicPr>
            <p:blipFill>
              <a:blip r:embed="rId7"/>
              <a:stretch>
                <a:fillRect/>
              </a:stretch>
            </p:blipFill>
            <p:spPr>
              <a:xfrm>
                <a:off x="3499351" y="5875823"/>
                <a:ext cx="792002" cy="594002"/>
              </a:xfrm>
              <a:prstGeom prst="rect">
                <a:avLst/>
              </a:prstGeom>
              <a:ln w="12700" cap="flat">
                <a:noFill/>
                <a:miter lim="400000"/>
              </a:ln>
              <a:effectLst/>
            </p:spPr>
          </p:pic>
          <p:sp>
            <p:nvSpPr>
              <p:cNvPr id="47" name="線">
                <a:extLst>
                  <a:ext uri="{FF2B5EF4-FFF2-40B4-BE49-F238E27FC236}">
                    <a16:creationId xmlns:a16="http://schemas.microsoft.com/office/drawing/2014/main" id="{BF656A8E-2AD2-5647-9474-AFE9FCB21EAF}"/>
                  </a:ext>
                </a:extLst>
              </p:cNvPr>
              <p:cNvSpPr/>
              <p:nvPr/>
            </p:nvSpPr>
            <p:spPr>
              <a:xfrm>
                <a:off x="1635211" y="4254151"/>
                <a:ext cx="777570" cy="511609"/>
              </a:xfrm>
              <a:custGeom>
                <a:avLst/>
                <a:gdLst/>
                <a:ahLst/>
                <a:cxnLst>
                  <a:cxn ang="0">
                    <a:pos x="wd2" y="hd2"/>
                  </a:cxn>
                  <a:cxn ang="5400000">
                    <a:pos x="wd2" y="hd2"/>
                  </a:cxn>
                  <a:cxn ang="10800000">
                    <a:pos x="wd2" y="hd2"/>
                  </a:cxn>
                  <a:cxn ang="16200000">
                    <a:pos x="wd2" y="hd2"/>
                  </a:cxn>
                </a:cxnLst>
                <a:rect l="0" t="0" r="r" b="b"/>
                <a:pathLst>
                  <a:path w="21600" h="17623" extrusionOk="0">
                    <a:moveTo>
                      <a:pt x="0" y="3284"/>
                    </a:moveTo>
                    <a:cubicBezTo>
                      <a:pt x="11046" y="-3977"/>
                      <a:pt x="18246" y="803"/>
                      <a:pt x="21600" y="17623"/>
                    </a:cubicBezTo>
                  </a:path>
                </a:pathLst>
              </a:custGeom>
              <a:ln w="50800">
                <a:solidFill>
                  <a:srgbClr val="6095C9"/>
                </a:solidFill>
                <a:tailEnd type="triangle"/>
              </a:ln>
              <a:effectLst>
                <a:outerShdw blurRad="50800" dist="25400" dir="5400000" rotWithShape="0">
                  <a:srgbClr val="000000">
                    <a:alpha val="38000"/>
                  </a:srgbClr>
                </a:outerShdw>
              </a:effectLst>
            </p:spPr>
            <p:txBody>
              <a:bodyPr lIns="0" tIns="0" rIns="0" bIns="0"/>
              <a:lstStyle/>
              <a:p>
                <a:pPr defTabSz="647700">
                  <a:defRPr sz="1600"/>
                </a:pPr>
                <a:endParaRPr/>
              </a:p>
            </p:txBody>
          </p:sp>
          <p:sp>
            <p:nvSpPr>
              <p:cNvPr id="48" name="線">
                <a:extLst>
                  <a:ext uri="{FF2B5EF4-FFF2-40B4-BE49-F238E27FC236}">
                    <a16:creationId xmlns:a16="http://schemas.microsoft.com/office/drawing/2014/main" id="{BFAD386A-131A-5749-9056-10CA8181E6B5}"/>
                  </a:ext>
                </a:extLst>
              </p:cNvPr>
              <p:cNvSpPr/>
              <p:nvPr/>
            </p:nvSpPr>
            <p:spPr>
              <a:xfrm>
                <a:off x="1074505" y="4846606"/>
                <a:ext cx="482601" cy="431806"/>
              </a:xfrm>
              <a:custGeom>
                <a:avLst/>
                <a:gdLst/>
                <a:ahLst/>
                <a:cxnLst>
                  <a:cxn ang="0">
                    <a:pos x="wd2" y="hd2"/>
                  </a:cxn>
                  <a:cxn ang="5400000">
                    <a:pos x="wd2" y="hd2"/>
                  </a:cxn>
                  <a:cxn ang="10800000">
                    <a:pos x="wd2" y="hd2"/>
                  </a:cxn>
                  <a:cxn ang="16200000">
                    <a:pos x="wd2" y="hd2"/>
                  </a:cxn>
                </a:cxnLst>
                <a:rect l="0" t="0" r="r" b="b"/>
                <a:pathLst>
                  <a:path w="18671" h="21600" extrusionOk="0">
                    <a:moveTo>
                      <a:pt x="1386" y="0"/>
                    </a:moveTo>
                    <a:cubicBezTo>
                      <a:pt x="-2929" y="14345"/>
                      <a:pt x="2833" y="21545"/>
                      <a:pt x="18671" y="21600"/>
                    </a:cubicBezTo>
                  </a:path>
                </a:pathLst>
              </a:custGeom>
              <a:ln w="50800">
                <a:solidFill>
                  <a:srgbClr val="6095C9"/>
                </a:solidFill>
                <a:tailEnd type="triangle"/>
              </a:ln>
              <a:effectLst>
                <a:outerShdw blurRad="50800" dist="25400" dir="5400000" rotWithShape="0">
                  <a:srgbClr val="000000">
                    <a:alpha val="38000"/>
                  </a:srgbClr>
                </a:outerShdw>
              </a:effectLst>
            </p:spPr>
            <p:txBody>
              <a:bodyPr lIns="0" tIns="0" rIns="0" bIns="0"/>
              <a:lstStyle/>
              <a:p>
                <a:pPr defTabSz="647700">
                  <a:defRPr sz="1600"/>
                </a:pPr>
                <a:endParaRPr/>
              </a:p>
            </p:txBody>
          </p:sp>
          <p:sp>
            <p:nvSpPr>
              <p:cNvPr id="49" name="線">
                <a:extLst>
                  <a:ext uri="{FF2B5EF4-FFF2-40B4-BE49-F238E27FC236}">
                    <a16:creationId xmlns:a16="http://schemas.microsoft.com/office/drawing/2014/main" id="{5AFBF6D3-8415-664E-9570-902D58F128A7}"/>
                  </a:ext>
                </a:extLst>
              </p:cNvPr>
              <p:cNvSpPr/>
              <p:nvPr/>
            </p:nvSpPr>
            <p:spPr>
              <a:xfrm>
                <a:off x="521065" y="4926660"/>
                <a:ext cx="337529" cy="792829"/>
              </a:xfrm>
              <a:custGeom>
                <a:avLst/>
                <a:gdLst/>
                <a:ahLst/>
                <a:cxnLst>
                  <a:cxn ang="0">
                    <a:pos x="wd2" y="hd2"/>
                  </a:cxn>
                  <a:cxn ang="5400000">
                    <a:pos x="wd2" y="hd2"/>
                  </a:cxn>
                  <a:cxn ang="10800000">
                    <a:pos x="wd2" y="hd2"/>
                  </a:cxn>
                  <a:cxn ang="16200000">
                    <a:pos x="wd2" y="hd2"/>
                  </a:cxn>
                </a:cxnLst>
                <a:rect l="0" t="0" r="r" b="b"/>
                <a:pathLst>
                  <a:path w="17815" h="21600" extrusionOk="0">
                    <a:moveTo>
                      <a:pt x="2819" y="0"/>
                    </a:moveTo>
                    <a:cubicBezTo>
                      <a:pt x="-3785" y="6364"/>
                      <a:pt x="1214" y="13564"/>
                      <a:pt x="17815" y="21600"/>
                    </a:cubicBezTo>
                  </a:path>
                </a:pathLst>
              </a:custGeom>
              <a:ln w="50800">
                <a:solidFill>
                  <a:srgbClr val="6095C9"/>
                </a:solidFill>
                <a:tailEnd type="triangle"/>
              </a:ln>
              <a:effectLst>
                <a:outerShdw blurRad="50800" dist="25400" dir="5400000" rotWithShape="0">
                  <a:srgbClr val="000000">
                    <a:alpha val="38000"/>
                  </a:srgbClr>
                </a:outerShdw>
              </a:effectLst>
            </p:spPr>
            <p:txBody>
              <a:bodyPr lIns="0" tIns="0" rIns="0" bIns="0"/>
              <a:lstStyle/>
              <a:p>
                <a:pPr defTabSz="647700">
                  <a:defRPr sz="1600"/>
                </a:pPr>
                <a:endParaRPr/>
              </a:p>
            </p:txBody>
          </p:sp>
        </p:grpSp>
        <p:sp>
          <p:nvSpPr>
            <p:cNvPr id="16" name="テキスト ボックス 15">
              <a:extLst>
                <a:ext uri="{FF2B5EF4-FFF2-40B4-BE49-F238E27FC236}">
                  <a16:creationId xmlns:a16="http://schemas.microsoft.com/office/drawing/2014/main" id="{AC78213D-DC9D-B449-97BA-BE0AD0EA3334}"/>
                </a:ext>
              </a:extLst>
            </p:cNvPr>
            <p:cNvSpPr txBox="1"/>
            <p:nvPr/>
          </p:nvSpPr>
          <p:spPr>
            <a:xfrm>
              <a:off x="9463866" y="8355712"/>
              <a:ext cx="3231792" cy="4873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altLang="ja-JP" sz="2500" b="1" i="0" u="none" strike="noStrike" cap="none" spc="0" normalizeH="0" baseline="0" dirty="0">
                  <a:ln>
                    <a:noFill/>
                  </a:ln>
                  <a:solidFill>
                    <a:schemeClr val="bg1"/>
                  </a:solidFill>
                  <a:effectLst/>
                  <a:uFillTx/>
                  <a:latin typeface="Helvetica"/>
                  <a:ea typeface="Helvetica"/>
                  <a:cs typeface="Helvetica"/>
                  <a:sym typeface="Helvetica"/>
                </a:rPr>
                <a:t>Blood cancer cells</a:t>
              </a:r>
              <a:endParaRPr kumimoji="0" lang="ja-JP" altLang="en-US" sz="2500" b="1" i="0" u="none" strike="noStrike" cap="none" spc="0" normalizeH="0" baseline="0">
                <a:ln>
                  <a:noFill/>
                </a:ln>
                <a:solidFill>
                  <a:schemeClr val="bg1"/>
                </a:solidFill>
                <a:effectLst/>
                <a:uFillTx/>
                <a:latin typeface="Helvetica"/>
                <a:ea typeface="Helvetica"/>
                <a:cs typeface="Helvetica"/>
                <a:sym typeface="Helvetica"/>
              </a:endParaRPr>
            </a:p>
          </p:txBody>
        </p:sp>
        <p:sp>
          <p:nvSpPr>
            <p:cNvPr id="52" name="矢印">
              <a:extLst>
                <a:ext uri="{FF2B5EF4-FFF2-40B4-BE49-F238E27FC236}">
                  <a16:creationId xmlns:a16="http://schemas.microsoft.com/office/drawing/2014/main" id="{80416CDB-90B7-864A-9F2D-90C55ED42DE5}"/>
                </a:ext>
              </a:extLst>
            </p:cNvPr>
            <p:cNvSpPr/>
            <p:nvPr/>
          </p:nvSpPr>
          <p:spPr>
            <a:xfrm>
              <a:off x="8609368" y="7100798"/>
              <a:ext cx="736849" cy="1534322"/>
            </a:xfrm>
            <a:prstGeom prst="rightArrow">
              <a:avLst>
                <a:gd name="adj1" fmla="val 52331"/>
                <a:gd name="adj2" fmla="val 32503"/>
              </a:avLst>
            </a:prstGeom>
            <a:solidFill>
              <a:srgbClr val="D3F3FE"/>
            </a:solidFill>
            <a:ln w="38100">
              <a:solidFill>
                <a:srgbClr val="000000"/>
              </a:solidFill>
              <a:miter lim="400000"/>
            </a:ln>
            <a:effectLst>
              <a:outerShdw blurRad="50800" dist="25400" dir="5400000" rotWithShape="0">
                <a:srgbClr val="000000">
                  <a:alpha val="35000"/>
                </a:srgbClr>
              </a:outerShdw>
            </a:effectLst>
          </p:spPr>
          <p:txBody>
            <a:bodyPr lIns="0" tIns="0" rIns="0" bIns="0"/>
            <a:lstStyle/>
            <a:p>
              <a:pPr defTabSz="647700">
                <a:defRPr sz="1600"/>
              </a:pPr>
              <a:endParaRPr/>
            </a:p>
          </p:txBody>
        </p:sp>
        <p:sp>
          <p:nvSpPr>
            <p:cNvPr id="54" name="テキスト ボックス 53">
              <a:extLst>
                <a:ext uri="{FF2B5EF4-FFF2-40B4-BE49-F238E27FC236}">
                  <a16:creationId xmlns:a16="http://schemas.microsoft.com/office/drawing/2014/main" id="{7414C4CB-7674-804D-BE27-4C5AB4A29102}"/>
                </a:ext>
              </a:extLst>
            </p:cNvPr>
            <p:cNvSpPr txBox="1"/>
            <p:nvPr/>
          </p:nvSpPr>
          <p:spPr>
            <a:xfrm>
              <a:off x="6530219" y="6572814"/>
              <a:ext cx="2364430" cy="4430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no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US" altLang="ja-JP" sz="2500" b="0" i="0" u="none" strike="noStrike" cap="none" spc="0" normalizeH="0" baseline="0" dirty="0">
                  <a:ln>
                    <a:noFill/>
                  </a:ln>
                  <a:solidFill>
                    <a:srgbClr val="000000"/>
                  </a:solidFill>
                  <a:effectLst/>
                  <a:uFillTx/>
                  <a:latin typeface="Helvetica"/>
                  <a:ea typeface="Helvetica"/>
                  <a:cs typeface="Helvetica"/>
                  <a:sym typeface="Helvetica"/>
                </a:rPr>
                <a:t>Data production</a:t>
              </a:r>
              <a:endParaRPr kumimoji="0" lang="ja-JP" altLang="en-US" sz="2500" b="0" i="0" u="none" strike="noStrike" cap="none" spc="0" normalizeH="0" baseline="0">
                <a:ln>
                  <a:noFill/>
                </a:ln>
                <a:solidFill>
                  <a:srgbClr val="000000"/>
                </a:solidFill>
                <a:effectLst/>
                <a:uFillTx/>
                <a:latin typeface="Helvetica"/>
                <a:ea typeface="Helvetica"/>
                <a:cs typeface="Helvetica"/>
                <a:sym typeface="Helvetica"/>
              </a:endParaRPr>
            </a:p>
          </p:txBody>
        </p:sp>
      </p:gr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グループ化 17">
            <a:extLst>
              <a:ext uri="{FF2B5EF4-FFF2-40B4-BE49-F238E27FC236}">
                <a16:creationId xmlns:a16="http://schemas.microsoft.com/office/drawing/2014/main" id="{007DA26F-A799-5246-AC0C-90EF775374F7}"/>
              </a:ext>
            </a:extLst>
          </p:cNvPr>
          <p:cNvGrpSpPr/>
          <p:nvPr/>
        </p:nvGrpSpPr>
        <p:grpSpPr>
          <a:xfrm>
            <a:off x="6890237" y="3746123"/>
            <a:ext cx="5308310" cy="3338662"/>
            <a:chOff x="6890237" y="3746123"/>
            <a:chExt cx="5308310" cy="3338662"/>
          </a:xfrm>
        </p:grpSpPr>
        <p:sp>
          <p:nvSpPr>
            <p:cNvPr id="7" name="右矢印 6">
              <a:extLst>
                <a:ext uri="{FF2B5EF4-FFF2-40B4-BE49-F238E27FC236}">
                  <a16:creationId xmlns:a16="http://schemas.microsoft.com/office/drawing/2014/main" id="{F58D2B95-3BC9-484D-9911-A03DD86BAA3A}"/>
                </a:ext>
              </a:extLst>
            </p:cNvPr>
            <p:cNvSpPr/>
            <p:nvPr/>
          </p:nvSpPr>
          <p:spPr>
            <a:xfrm>
              <a:off x="6890237" y="4677031"/>
              <a:ext cx="1397285" cy="1476846"/>
            </a:xfrm>
            <a:prstGeom prst="rightArrow">
              <a:avLst>
                <a:gd name="adj1" fmla="val 61155"/>
                <a:gd name="adj2" fmla="val 40139"/>
              </a:avLst>
            </a:prstGeom>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8" name="グループ化 7">
              <a:extLst>
                <a:ext uri="{FF2B5EF4-FFF2-40B4-BE49-F238E27FC236}">
                  <a16:creationId xmlns:a16="http://schemas.microsoft.com/office/drawing/2014/main" id="{20985640-9B2F-5D48-AE7E-A81144D4298B}"/>
                </a:ext>
              </a:extLst>
            </p:cNvPr>
            <p:cNvGrpSpPr/>
            <p:nvPr/>
          </p:nvGrpSpPr>
          <p:grpSpPr>
            <a:xfrm>
              <a:off x="8405767" y="3746123"/>
              <a:ext cx="3792780" cy="3338662"/>
              <a:chOff x="8932793" y="3126558"/>
              <a:chExt cx="3792780" cy="3338662"/>
            </a:xfrm>
          </p:grpSpPr>
          <p:pic>
            <p:nvPicPr>
              <p:cNvPr id="9" name="image1.gif">
                <a:extLst>
                  <a:ext uri="{FF2B5EF4-FFF2-40B4-BE49-F238E27FC236}">
                    <a16:creationId xmlns:a16="http://schemas.microsoft.com/office/drawing/2014/main" id="{0C14C0CD-8417-0747-9DBD-3608F90699F4}"/>
                  </a:ext>
                </a:extLst>
              </p:cNvPr>
              <p:cNvPicPr>
                <a:picLocks noChangeAspect="1"/>
              </p:cNvPicPr>
              <p:nvPr/>
            </p:nvPicPr>
            <p:blipFill>
              <a:blip r:embed="rId3"/>
              <a:stretch>
                <a:fillRect/>
              </a:stretch>
            </p:blipFill>
            <p:spPr>
              <a:xfrm>
                <a:off x="9908690" y="3126558"/>
                <a:ext cx="1840986" cy="1997004"/>
              </a:xfrm>
              <a:prstGeom prst="rect">
                <a:avLst/>
              </a:prstGeom>
              <a:ln w="12700"/>
            </p:spPr>
          </p:pic>
          <p:sp>
            <p:nvSpPr>
              <p:cNvPr id="10" name="Shape 111">
                <a:extLst>
                  <a:ext uri="{FF2B5EF4-FFF2-40B4-BE49-F238E27FC236}">
                    <a16:creationId xmlns:a16="http://schemas.microsoft.com/office/drawing/2014/main" id="{B6DB5D21-81E3-3F4F-B15B-EA63AF4ED0C9}"/>
                  </a:ext>
                </a:extLst>
              </p:cNvPr>
              <p:cNvSpPr/>
              <p:nvPr/>
            </p:nvSpPr>
            <p:spPr>
              <a:xfrm>
                <a:off x="8932793" y="5400503"/>
                <a:ext cx="3792780" cy="1064717"/>
              </a:xfrm>
              <a:prstGeom prst="rect">
                <a:avLst/>
              </a:prstGeom>
              <a:noFill/>
              <a:ln w="12700" cap="flat">
                <a:noFill/>
                <a:round/>
              </a:ln>
              <a:effectLst/>
              <a:extLst>
                <a:ext uri="{C572A759-6A51-4108-AA02-DFA0A04FC94B}">
                  <ma14:wrappingTextBoxFlag xmlns="" xmlns:ma14="http://schemas.microsoft.com/office/mac/drawingml/2011/main" val="1"/>
                </a:ext>
              </a:extLst>
            </p:spPr>
            <p:txBody>
              <a:bodyPr wrap="square" lIns="38100" tIns="38100" rIns="38100" bIns="38100" numCol="1" anchor="t">
                <a:noAutofit/>
              </a:bodyPr>
              <a:lstStyle>
                <a:lvl1pPr algn="l" defTabSz="914400">
                  <a:buClr>
                    <a:srgbClr val="FF2600"/>
                  </a:buClr>
                  <a:defRPr sz="1800" b="1">
                    <a:solidFill>
                      <a:srgbClr val="FF2600"/>
                    </a:solidFill>
                    <a:uFill>
                      <a:solidFill>
                        <a:srgbClr val="FF2600"/>
                      </a:solidFill>
                    </a:uFill>
                    <a:latin typeface="Calibri"/>
                    <a:ea typeface="Calibri"/>
                    <a:cs typeface="Calibri"/>
                    <a:sym typeface="Calibri"/>
                  </a:defRPr>
                </a:lvl1pPr>
              </a:lstStyle>
              <a:p>
                <a:pPr algn="ctr">
                  <a:defRPr b="0">
                    <a:solidFill>
                      <a:srgbClr val="000000"/>
                    </a:solidFill>
                    <a:uFill>
                      <a:solidFill>
                        <a:srgbClr val="000000"/>
                      </a:solidFill>
                    </a:uFill>
                  </a:defRPr>
                </a:pPr>
                <a:r>
                  <a:rPr lang="en-US" sz="3000" b="1" dirty="0">
                    <a:solidFill>
                      <a:schemeClr val="tx1"/>
                    </a:solidFill>
                    <a:uFill>
                      <a:solidFill>
                        <a:srgbClr val="FF2600"/>
                      </a:solidFill>
                    </a:uFill>
                    <a:latin typeface="Helvetica" pitchFamily="2" charset="0"/>
                  </a:rPr>
                  <a:t>RDF/OWL</a:t>
                </a:r>
                <a:r>
                  <a:rPr sz="3000" b="1" dirty="0">
                    <a:solidFill>
                      <a:schemeClr val="tx1"/>
                    </a:solidFill>
                    <a:uFill>
                      <a:solidFill>
                        <a:srgbClr val="FF2600"/>
                      </a:solidFill>
                    </a:uFill>
                    <a:latin typeface="Helvetica" pitchFamily="2" charset="0"/>
                  </a:rPr>
                  <a:t>-based </a:t>
                </a:r>
                <a:r>
                  <a:rPr lang="en-US" sz="3000" b="1" dirty="0">
                    <a:solidFill>
                      <a:schemeClr val="tx1"/>
                    </a:solidFill>
                    <a:uFill>
                      <a:solidFill>
                        <a:srgbClr val="FF2600"/>
                      </a:solidFill>
                    </a:uFill>
                    <a:latin typeface="Helvetica" pitchFamily="2" charset="0"/>
                  </a:rPr>
                  <a:t>ontology</a:t>
                </a:r>
                <a:endParaRPr sz="3000" b="1" dirty="0">
                  <a:solidFill>
                    <a:schemeClr val="tx1"/>
                  </a:solidFill>
                  <a:uFill>
                    <a:solidFill>
                      <a:srgbClr val="FF2600"/>
                    </a:solidFill>
                  </a:uFill>
                  <a:latin typeface="Helvetica" pitchFamily="2" charset="0"/>
                </a:endParaRPr>
              </a:p>
            </p:txBody>
          </p:sp>
        </p:grpSp>
      </p:grpSp>
      <p:grpSp>
        <p:nvGrpSpPr>
          <p:cNvPr id="17" name="グループ化 16">
            <a:extLst>
              <a:ext uri="{FF2B5EF4-FFF2-40B4-BE49-F238E27FC236}">
                <a16:creationId xmlns:a16="http://schemas.microsoft.com/office/drawing/2014/main" id="{41112484-B456-3E4A-AD6E-7086CF2D77F9}"/>
              </a:ext>
            </a:extLst>
          </p:cNvPr>
          <p:cNvGrpSpPr/>
          <p:nvPr/>
        </p:nvGrpSpPr>
        <p:grpSpPr>
          <a:xfrm>
            <a:off x="797350" y="5145454"/>
            <a:ext cx="5725660" cy="3105540"/>
            <a:chOff x="797350" y="5145454"/>
            <a:chExt cx="5725660" cy="3105540"/>
          </a:xfrm>
        </p:grpSpPr>
        <p:sp>
          <p:nvSpPr>
            <p:cNvPr id="11" name="十字形 10">
              <a:extLst>
                <a:ext uri="{FF2B5EF4-FFF2-40B4-BE49-F238E27FC236}">
                  <a16:creationId xmlns:a16="http://schemas.microsoft.com/office/drawing/2014/main" id="{A5A02C5A-8E21-5444-8B88-2549618F93D4}"/>
                </a:ext>
              </a:extLst>
            </p:cNvPr>
            <p:cNvSpPr>
              <a:spLocks noChangeAspect="1"/>
            </p:cNvSpPr>
            <p:nvPr/>
          </p:nvSpPr>
          <p:spPr>
            <a:xfrm>
              <a:off x="3390180" y="5145454"/>
              <a:ext cx="540000" cy="540000"/>
            </a:xfrm>
            <a:prstGeom prst="plus">
              <a:avLst>
                <a:gd name="adj" fmla="val 35878"/>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D9816007-3494-084A-8208-F77B695394F0}"/>
                </a:ext>
              </a:extLst>
            </p:cNvPr>
            <p:cNvSpPr txBox="1"/>
            <p:nvPr/>
          </p:nvSpPr>
          <p:spPr>
            <a:xfrm>
              <a:off x="797350" y="6081169"/>
              <a:ext cx="5725660" cy="2169825"/>
            </a:xfrm>
            <a:prstGeom prst="rect">
              <a:avLst/>
            </a:prstGeom>
            <a:noFill/>
            <a:ln>
              <a:solidFill>
                <a:schemeClr val="tx1"/>
              </a:solidFill>
            </a:ln>
          </p:spPr>
          <p:txBody>
            <a:bodyPr wrap="square" rtlCol="0">
              <a:spAutoFit/>
            </a:bodyPr>
            <a:lstStyle/>
            <a:p>
              <a:pPr algn="ctr">
                <a:defRPr b="0">
                  <a:solidFill>
                    <a:srgbClr val="000000"/>
                  </a:solidFill>
                  <a:uFill>
                    <a:solidFill>
                      <a:srgbClr val="000000"/>
                    </a:solidFill>
                  </a:uFill>
                </a:defRPr>
              </a:pPr>
              <a:r>
                <a:rPr lang="en-US" altLang="ja-JP" sz="3500" b="1" dirty="0">
                  <a:latin typeface="Helvetica" pitchFamily="2" charset="0"/>
                  <a:ea typeface="Tsukushi B Round Gothic" panose="02020400000000000000" pitchFamily="18" charset="-128"/>
                </a:rPr>
                <a:t>New vocabularies</a:t>
              </a:r>
            </a:p>
            <a:p>
              <a:pPr algn="ctr">
                <a:defRPr b="0">
                  <a:solidFill>
                    <a:srgbClr val="000000"/>
                  </a:solidFill>
                  <a:uFill>
                    <a:solidFill>
                      <a:srgbClr val="000000"/>
                    </a:solidFill>
                  </a:uFill>
                </a:defRPr>
              </a:pPr>
              <a:r>
                <a:rPr lang="en-US" altLang="ja-JP" sz="2500" b="1" dirty="0">
                  <a:solidFill>
                    <a:schemeClr val="accent2"/>
                  </a:solidFill>
                  <a:latin typeface="Helvetica" pitchFamily="2" charset="0"/>
                  <a:ea typeface="Tsukushi B Round Gothic" panose="02020400000000000000" pitchFamily="18" charset="-128"/>
                </a:rPr>
                <a:t>Electron microscopy (EM) concepts</a:t>
              </a:r>
            </a:p>
            <a:p>
              <a:pPr algn="ctr">
                <a:defRPr b="0">
                  <a:solidFill>
                    <a:srgbClr val="000000"/>
                  </a:solidFill>
                  <a:uFill>
                    <a:solidFill>
                      <a:srgbClr val="000000"/>
                    </a:solidFill>
                  </a:uFill>
                </a:defRPr>
              </a:pPr>
              <a:r>
                <a:rPr lang="en-US" altLang="ja-JP" sz="2500" b="1" dirty="0">
                  <a:solidFill>
                    <a:schemeClr val="accent2"/>
                  </a:solidFill>
                  <a:uFill>
                    <a:solidFill>
                      <a:srgbClr val="FF2600"/>
                    </a:solidFill>
                  </a:uFill>
                  <a:latin typeface="Helvetica" pitchFamily="2" charset="0"/>
                  <a:ea typeface="Tsukushi B Round Gothic" panose="02020400000000000000" pitchFamily="18" charset="-128"/>
                </a:rPr>
                <a:t>Experimental conditions</a:t>
              </a:r>
              <a:endParaRPr lang="en-US" altLang="ja-JP" sz="2500" b="1" dirty="0">
                <a:solidFill>
                  <a:schemeClr val="accent2"/>
                </a:solidFill>
                <a:latin typeface="Helvetica" pitchFamily="2" charset="0"/>
                <a:ea typeface="Tsukushi B Round Gothic" panose="02020400000000000000" pitchFamily="18" charset="-128"/>
              </a:endParaRPr>
            </a:p>
            <a:p>
              <a:pPr algn="ctr">
                <a:defRPr b="0">
                  <a:solidFill>
                    <a:srgbClr val="000000"/>
                  </a:solidFill>
                  <a:uFill>
                    <a:solidFill>
                      <a:srgbClr val="000000"/>
                    </a:solidFill>
                  </a:uFill>
                </a:defRPr>
              </a:pPr>
              <a:r>
                <a:rPr lang="en-US" altLang="ja-JP" sz="2500" b="1" dirty="0" err="1">
                  <a:solidFill>
                    <a:schemeClr val="accent2"/>
                  </a:solidFill>
                  <a:uFill>
                    <a:solidFill>
                      <a:srgbClr val="FF2600"/>
                    </a:solidFill>
                  </a:uFill>
                  <a:latin typeface="Helvetica" pitchFamily="2" charset="0"/>
                  <a:ea typeface="Tsukushi B Round Gothic" panose="02020400000000000000" pitchFamily="18" charset="-128"/>
                </a:rPr>
                <a:t>Biosample</a:t>
              </a:r>
              <a:r>
                <a:rPr lang="en-US" altLang="ja-JP" sz="2500" b="1" dirty="0">
                  <a:solidFill>
                    <a:schemeClr val="accent2"/>
                  </a:solidFill>
                  <a:uFill>
                    <a:solidFill>
                      <a:srgbClr val="FF2600"/>
                    </a:solidFill>
                  </a:uFill>
                  <a:latin typeface="Helvetica" pitchFamily="2" charset="0"/>
                  <a:ea typeface="Tsukushi B Round Gothic" panose="02020400000000000000" pitchFamily="18" charset="-128"/>
                </a:rPr>
                <a:t> information</a:t>
              </a:r>
            </a:p>
            <a:p>
              <a:pPr algn="ctr">
                <a:defRPr b="0">
                  <a:solidFill>
                    <a:srgbClr val="000000"/>
                  </a:solidFill>
                  <a:uFill>
                    <a:solidFill>
                      <a:srgbClr val="000000"/>
                    </a:solidFill>
                  </a:uFill>
                </a:defRPr>
              </a:pPr>
              <a:r>
                <a:rPr lang="en-US" altLang="ja-JP" sz="2500" dirty="0" err="1">
                  <a:uFill>
                    <a:solidFill>
                      <a:srgbClr val="FF2600"/>
                    </a:solidFill>
                  </a:uFill>
                  <a:latin typeface="Helvetica" pitchFamily="2" charset="0"/>
                  <a:ea typeface="Tsukushi B Round Gothic" panose="02020400000000000000" pitchFamily="18" charset="-128"/>
                </a:rPr>
                <a:t>etc</a:t>
              </a:r>
              <a:endParaRPr lang="en-US" altLang="ja-JP" sz="2500" dirty="0">
                <a:uFill>
                  <a:solidFill>
                    <a:srgbClr val="FF2600"/>
                  </a:solidFill>
                </a:uFill>
                <a:latin typeface="Helvetica" pitchFamily="2" charset="0"/>
              </a:endParaRPr>
            </a:p>
          </p:txBody>
        </p:sp>
      </p:grpSp>
      <p:grpSp>
        <p:nvGrpSpPr>
          <p:cNvPr id="19" name="グループ化 18">
            <a:extLst>
              <a:ext uri="{FF2B5EF4-FFF2-40B4-BE49-F238E27FC236}">
                <a16:creationId xmlns:a16="http://schemas.microsoft.com/office/drawing/2014/main" id="{3CD9F900-1F73-6A46-BECC-D271D6458A9E}"/>
              </a:ext>
            </a:extLst>
          </p:cNvPr>
          <p:cNvGrpSpPr/>
          <p:nvPr/>
        </p:nvGrpSpPr>
        <p:grpSpPr>
          <a:xfrm>
            <a:off x="797349" y="1698692"/>
            <a:ext cx="6092887" cy="3147319"/>
            <a:chOff x="797349" y="1698692"/>
            <a:chExt cx="6092887" cy="3147319"/>
          </a:xfrm>
        </p:grpSpPr>
        <p:pic>
          <p:nvPicPr>
            <p:cNvPr id="6" name="url?sa=i&amp;rct=j&amp;q=OME&amp;source=images&amp;cd=&amp;ved=0ahUKEwj17bTPx97NAhUDjZQKHXDtDsYQjRwIBw&amp;url=https%3A%2F%2Floci.wisc.png">
              <a:extLst>
                <a:ext uri="{FF2B5EF4-FFF2-40B4-BE49-F238E27FC236}">
                  <a16:creationId xmlns:a16="http://schemas.microsoft.com/office/drawing/2014/main" id="{F64F7AC5-87D6-EA4F-9165-FB73B777780A}"/>
                </a:ext>
              </a:extLst>
            </p:cNvPr>
            <p:cNvPicPr>
              <a:picLocks noChangeAspect="1"/>
            </p:cNvPicPr>
            <p:nvPr/>
          </p:nvPicPr>
          <p:blipFill>
            <a:blip r:embed="rId4"/>
            <a:stretch>
              <a:fillRect/>
            </a:stretch>
          </p:blipFill>
          <p:spPr>
            <a:xfrm>
              <a:off x="1417360" y="1698692"/>
              <a:ext cx="4485641" cy="1121413"/>
            </a:xfrm>
            <a:prstGeom prst="rect">
              <a:avLst/>
            </a:prstGeom>
            <a:ln w="12700" cap="flat">
              <a:noFill/>
              <a:miter lim="400000"/>
            </a:ln>
            <a:effectLst/>
          </p:spPr>
        </p:pic>
        <p:sp>
          <p:nvSpPr>
            <p:cNvPr id="13" name="テキスト ボックス 12">
              <a:extLst>
                <a:ext uri="{FF2B5EF4-FFF2-40B4-BE49-F238E27FC236}">
                  <a16:creationId xmlns:a16="http://schemas.microsoft.com/office/drawing/2014/main" id="{0BBFA2D9-75E9-9B4E-AF9A-2769EA9AED80}"/>
                </a:ext>
              </a:extLst>
            </p:cNvPr>
            <p:cNvSpPr txBox="1"/>
            <p:nvPr/>
          </p:nvSpPr>
          <p:spPr>
            <a:xfrm>
              <a:off x="797349" y="3014740"/>
              <a:ext cx="6092887" cy="1831271"/>
            </a:xfrm>
            <a:prstGeom prst="rect">
              <a:avLst/>
            </a:prstGeom>
            <a:noFill/>
          </p:spPr>
          <p:txBody>
            <a:bodyPr wrap="square" rtlCol="0">
              <a:spAutoFit/>
            </a:bodyPr>
            <a:lstStyle/>
            <a:p>
              <a:r>
                <a:rPr kumimoji="1" lang="en-US" altLang="ja-JP" sz="3000" b="1" dirty="0">
                  <a:latin typeface="Helvetica" pitchFamily="2" charset="0"/>
                </a:rPr>
                <a:t>Open Microscopy Environment (OME) : XML-based data schema</a:t>
              </a:r>
            </a:p>
            <a:p>
              <a:r>
                <a:rPr kumimoji="1" lang="en-US" altLang="ja-JP" sz="2500" dirty="0">
                  <a:latin typeface="Helvetica" pitchFamily="2" charset="0"/>
                </a:rPr>
                <a:t>(</a:t>
              </a:r>
              <a:r>
                <a:rPr kumimoji="1" lang="en-US" altLang="ja-JP" sz="2800" dirty="0">
                  <a:latin typeface="Helvetica" pitchFamily="2" charset="0"/>
                </a:rPr>
                <a:t>OME is </a:t>
              </a:r>
              <a:r>
                <a:rPr kumimoji="1" lang="en-US" altLang="ja-JP" sz="2500" dirty="0">
                  <a:latin typeface="Helvetica" pitchFamily="2" charset="0"/>
                </a:rPr>
                <a:t>maintained by </a:t>
              </a:r>
              <a:r>
                <a:rPr kumimoji="1" lang="en-US" altLang="ja-JP" sz="2500" dirty="0" err="1">
                  <a:latin typeface="Helvetica" pitchFamily="2" charset="0"/>
                </a:rPr>
                <a:t>Swedlow</a:t>
              </a:r>
              <a:r>
                <a:rPr kumimoji="1" lang="en-US" altLang="ja-JP" sz="2500" dirty="0">
                  <a:latin typeface="Helvetica" pitchFamily="2" charset="0"/>
                </a:rPr>
                <a:t> Lab, University of Dundee, Scotland, UK)</a:t>
              </a:r>
              <a:endParaRPr kumimoji="1" lang="ja-JP" altLang="en-US" sz="2500">
                <a:latin typeface="Helvetica" pitchFamily="2" charset="0"/>
              </a:endParaRPr>
            </a:p>
          </p:txBody>
        </p:sp>
      </p:grpSp>
      <p:sp>
        <p:nvSpPr>
          <p:cNvPr id="5" name="テキスト ボックス 4">
            <a:extLst>
              <a:ext uri="{FF2B5EF4-FFF2-40B4-BE49-F238E27FC236}">
                <a16:creationId xmlns:a16="http://schemas.microsoft.com/office/drawing/2014/main" id="{1927C0EC-38FA-D947-9B89-82B69D0E6CBB}"/>
              </a:ext>
            </a:extLst>
          </p:cNvPr>
          <p:cNvSpPr txBox="1"/>
          <p:nvPr/>
        </p:nvSpPr>
        <p:spPr>
          <a:xfrm>
            <a:off x="7588879" y="7796055"/>
            <a:ext cx="4618572" cy="12567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altLang="ja-JP" sz="2500" dirty="0" err="1"/>
              <a:t>Kume</a:t>
            </a:r>
            <a:r>
              <a:rPr lang="en-US" altLang="ja-JP" sz="2500" dirty="0"/>
              <a:t> et al, ISWC2016.</a:t>
            </a:r>
          </a:p>
          <a:p>
            <a:r>
              <a:rPr lang="en-US" altLang="ja-JP" sz="2500" dirty="0" err="1"/>
              <a:t>Kume</a:t>
            </a:r>
            <a:r>
              <a:rPr lang="en-US" altLang="ja-JP" sz="2500" dirty="0"/>
              <a:t> et al, JIST2017.</a:t>
            </a:r>
          </a:p>
          <a:p>
            <a:r>
              <a:rPr lang="en-US" altLang="ja-JP" sz="2500" dirty="0"/>
              <a:t>Kobayashi et al, IJSWIS, 2018.</a:t>
            </a:r>
            <a:endParaRPr kumimoji="0" lang="ja-JP" altLang="en-US" sz="2500" b="0" i="0" u="none" strike="noStrike" cap="none" spc="0" normalizeH="0" baseline="0">
              <a:ln>
                <a:noFill/>
              </a:ln>
              <a:solidFill>
                <a:srgbClr val="000000"/>
              </a:solidFill>
              <a:effectLst/>
              <a:uFillTx/>
              <a:latin typeface="Helvetica"/>
              <a:ea typeface="Helvetica"/>
              <a:cs typeface="Helvetica"/>
              <a:sym typeface="Helvetica"/>
            </a:endParaRPr>
          </a:p>
        </p:txBody>
      </p:sp>
      <p:sp>
        <p:nvSpPr>
          <p:cNvPr id="14" name="テキスト ボックス 13">
            <a:extLst>
              <a:ext uri="{FF2B5EF4-FFF2-40B4-BE49-F238E27FC236}">
                <a16:creationId xmlns:a16="http://schemas.microsoft.com/office/drawing/2014/main" id="{37522A13-ED20-8942-ABE0-BBFBF52E2F5D}"/>
              </a:ext>
            </a:extLst>
          </p:cNvPr>
          <p:cNvSpPr txBox="1"/>
          <p:nvPr/>
        </p:nvSpPr>
        <p:spPr>
          <a:xfrm>
            <a:off x="258482" y="127054"/>
            <a:ext cx="10464800" cy="14875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altLang="ja-JP" sz="4500" b="1" dirty="0">
                <a:latin typeface="+mj-lt"/>
              </a:rPr>
              <a:t>RDF</a:t>
            </a:r>
            <a:r>
              <a:rPr lang="en-US" altLang="ja-JP" sz="4500" b="1" dirty="0">
                <a:latin typeface="Helvetica" pitchFamily="2" charset="0"/>
                <a:ea typeface="Tsukushi B Round Gothic" panose="02020400000000000000" pitchFamily="18" charset="-128"/>
              </a:rPr>
              <a:t>-based metadata</a:t>
            </a:r>
            <a:r>
              <a:rPr lang="en-US" altLang="ja-JP" sz="4500" b="1" dirty="0">
                <a:latin typeface="+mj-lt"/>
              </a:rPr>
              <a:t> for </a:t>
            </a:r>
          </a:p>
          <a:p>
            <a:r>
              <a:rPr lang="en-US" altLang="ja-JP" sz="4500" b="1" dirty="0">
                <a:latin typeface="+mj-lt"/>
              </a:rPr>
              <a:t>         Microscopy Imaging Data</a:t>
            </a:r>
            <a:endParaRPr kumimoji="0" lang="ja-JP" altLang="en-US" sz="4500" b="1" i="0" u="none" strike="noStrike" cap="none" spc="0" normalizeH="0" baseline="0">
              <a:ln>
                <a:noFill/>
              </a:ln>
              <a:solidFill>
                <a:srgbClr val="000000"/>
              </a:solidFill>
              <a:effectLst/>
              <a:uFillTx/>
              <a:latin typeface="+mj-lt"/>
              <a:ea typeface="Helvetica"/>
              <a:cs typeface="Helvetica"/>
              <a:sym typeface="Helvetica"/>
            </a:endParaRPr>
          </a:p>
        </p:txBody>
      </p:sp>
    </p:spTree>
    <p:extLst>
      <p:ext uri="{BB962C8B-B14F-4D97-AF65-F5344CB8AC3E}">
        <p14:creationId xmlns:p14="http://schemas.microsoft.com/office/powerpoint/2010/main" val="324372644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 name="RIKEN Microstructural Imaging Metadatabase"/>
          <p:cNvSpPr txBox="1"/>
          <p:nvPr/>
        </p:nvSpPr>
        <p:spPr>
          <a:xfrm>
            <a:off x="96484" y="134240"/>
            <a:ext cx="11655269" cy="6319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650240">
              <a:defRPr sz="3800" b="1">
                <a:latin typeface="+mj-lt"/>
                <a:ea typeface="+mj-ea"/>
                <a:cs typeface="+mj-cs"/>
                <a:sym typeface="Arial"/>
              </a:defRPr>
            </a:lvl1pPr>
          </a:lstStyle>
          <a:p>
            <a:r>
              <a:rPr dirty="0"/>
              <a:t>RIKEN Microstructural Imaging Metadatabase</a:t>
            </a:r>
          </a:p>
        </p:txBody>
      </p:sp>
      <p:sp>
        <p:nvSpPr>
          <p:cNvPr id="791" name="This metadatabase provides an easy-interface for searching imaging data from the RIKEN database platform and can display a large image through our developed image viewer."/>
          <p:cNvSpPr txBox="1"/>
          <p:nvPr/>
        </p:nvSpPr>
        <p:spPr>
          <a:xfrm>
            <a:off x="612026" y="1417697"/>
            <a:ext cx="11780748" cy="779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just" defTabSz="914400">
              <a:defRPr sz="2500">
                <a:latin typeface="+mj-lt"/>
                <a:ea typeface="+mj-ea"/>
                <a:cs typeface="+mj-cs"/>
                <a:sym typeface="Arial"/>
              </a:defRPr>
            </a:lvl1pPr>
          </a:lstStyle>
          <a:p>
            <a:r>
              <a:rPr sz="2200" dirty="0"/>
              <a:t>This metadatabase provides an easy-interface for searching imaging data from the RIKEN database platform and can display a large image through our developed image viewer.</a:t>
            </a:r>
          </a:p>
        </p:txBody>
      </p:sp>
      <p:sp>
        <p:nvSpPr>
          <p:cNvPr id="796" name="http://clst.multimodal.riken.jp/CLST_ManageData/RikenImageDB/"/>
          <p:cNvSpPr txBox="1"/>
          <p:nvPr/>
        </p:nvSpPr>
        <p:spPr>
          <a:xfrm>
            <a:off x="566384" y="898463"/>
            <a:ext cx="6785644"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700"/>
            </a:lvl1pPr>
          </a:lstStyle>
          <a:p>
            <a:r>
              <a:rPr lang="en-US" altLang="ja-JP" sz="2400" dirty="0">
                <a:hlinkClick r:id="rId3"/>
              </a:rPr>
              <a:t>http://clst.multimodal.riken.jp/RIKENImageDB/</a:t>
            </a:r>
            <a:endParaRPr sz="2400" dirty="0"/>
          </a:p>
        </p:txBody>
      </p:sp>
      <p:grpSp>
        <p:nvGrpSpPr>
          <p:cNvPr id="4" name="グループ化 3">
            <a:extLst>
              <a:ext uri="{FF2B5EF4-FFF2-40B4-BE49-F238E27FC236}">
                <a16:creationId xmlns:a16="http://schemas.microsoft.com/office/drawing/2014/main" id="{5266D145-9AC7-794E-A079-412FDE9F1807}"/>
              </a:ext>
            </a:extLst>
          </p:cNvPr>
          <p:cNvGrpSpPr/>
          <p:nvPr/>
        </p:nvGrpSpPr>
        <p:grpSpPr>
          <a:xfrm>
            <a:off x="130175" y="2279925"/>
            <a:ext cx="6108639" cy="2922853"/>
            <a:chOff x="130175" y="2279925"/>
            <a:chExt cx="6108639" cy="2922853"/>
          </a:xfrm>
        </p:grpSpPr>
        <p:pic>
          <p:nvPicPr>
            <p:cNvPr id="785" name="image1.png" descr="image1.png"/>
            <p:cNvPicPr>
              <a:picLocks noChangeAspect="1"/>
            </p:cNvPicPr>
            <p:nvPr/>
          </p:nvPicPr>
          <p:blipFill>
            <a:blip r:embed="rId4"/>
            <a:srcRect l="3837" t="34729" r="4606" b="20533"/>
            <a:stretch>
              <a:fillRect/>
            </a:stretch>
          </p:blipFill>
          <p:spPr>
            <a:xfrm>
              <a:off x="130175" y="2853482"/>
              <a:ext cx="6108639" cy="2349296"/>
            </a:xfrm>
            <a:prstGeom prst="rect">
              <a:avLst/>
            </a:prstGeom>
            <a:ln w="12700">
              <a:miter lim="400000"/>
            </a:ln>
          </p:spPr>
        </p:pic>
        <p:sp>
          <p:nvSpPr>
            <p:cNvPr id="793" name="Image list"/>
            <p:cNvSpPr txBox="1"/>
            <p:nvPr/>
          </p:nvSpPr>
          <p:spPr>
            <a:xfrm>
              <a:off x="2072451" y="4240574"/>
              <a:ext cx="3638551" cy="6564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914400">
                <a:defRPr sz="4000" b="1">
                  <a:solidFill>
                    <a:srgbClr val="FFFFFF"/>
                  </a:solidFill>
                  <a:latin typeface="+mj-lt"/>
                  <a:ea typeface="+mj-ea"/>
                  <a:cs typeface="+mj-cs"/>
                  <a:sym typeface="Arial"/>
                </a:defRPr>
              </a:lvl1pPr>
            </a:lstStyle>
            <a:p>
              <a:r>
                <a:rPr dirty="0"/>
                <a:t>Image list</a:t>
              </a:r>
            </a:p>
          </p:txBody>
        </p:sp>
        <p:pic>
          <p:nvPicPr>
            <p:cNvPr id="799" name="https://lh3.googleusercontent.com/-L2GrpBuBRC3hsm34phMRo_lMbLtWWq4ja_1eS4P18PHHA-vN9zL00rkFpSOHpvuGEJNF4aWScYQzLk7X8UE-h-estLsYlBf3aeY7l5VORFm_G56OhKcg-TSPN9Xlkd42NUeQ73siZ8" descr="https://lh3.googleusercontent.com/-L2GrpBuBRC3hsm34phMRo_lMbLtWWq4ja_1eS4P18PHHA-vN9zL00rkFpSOHpvuGEJNF4aWScYQzLk7X8UE-h-estLsYlBf3aeY7l5VORFm_G56OhKcg-TSPN9Xlkd42NUeQ73siZ8"/>
            <p:cNvPicPr>
              <a:picLocks noChangeAspect="1"/>
            </p:cNvPicPr>
            <p:nvPr/>
          </p:nvPicPr>
          <p:blipFill>
            <a:blip r:embed="rId5"/>
            <a:srcRect l="33718" t="16763" r="9518" b="68977"/>
            <a:stretch>
              <a:fillRect/>
            </a:stretch>
          </p:blipFill>
          <p:spPr>
            <a:xfrm>
              <a:off x="140717" y="2279925"/>
              <a:ext cx="2893822" cy="728106"/>
            </a:xfrm>
            <a:prstGeom prst="rect">
              <a:avLst/>
            </a:prstGeom>
            <a:ln w="12700">
              <a:miter lim="400000"/>
            </a:ln>
          </p:spPr>
        </p:pic>
      </p:grpSp>
      <p:sp>
        <p:nvSpPr>
          <p:cNvPr id="26" name="テキスト ボックス 25">
            <a:extLst>
              <a:ext uri="{FF2B5EF4-FFF2-40B4-BE49-F238E27FC236}">
                <a16:creationId xmlns:a16="http://schemas.microsoft.com/office/drawing/2014/main" id="{DA46A821-9258-444C-8482-020E63B702C8}"/>
              </a:ext>
            </a:extLst>
          </p:cNvPr>
          <p:cNvSpPr txBox="1"/>
          <p:nvPr/>
        </p:nvSpPr>
        <p:spPr>
          <a:xfrm>
            <a:off x="9268769" y="8855202"/>
            <a:ext cx="3672030" cy="4873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altLang="ja-JP" sz="2500" dirty="0" err="1"/>
              <a:t>Kume</a:t>
            </a:r>
            <a:r>
              <a:rPr lang="en-US" altLang="ja-JP" sz="2500" dirty="0"/>
              <a:t> et al, JIST2017.</a:t>
            </a:r>
          </a:p>
        </p:txBody>
      </p:sp>
      <p:grpSp>
        <p:nvGrpSpPr>
          <p:cNvPr id="3" name="グループ化 2">
            <a:extLst>
              <a:ext uri="{FF2B5EF4-FFF2-40B4-BE49-F238E27FC236}">
                <a16:creationId xmlns:a16="http://schemas.microsoft.com/office/drawing/2014/main" id="{E1A4FB4F-0457-9146-BCB6-3FC81CE96571}"/>
              </a:ext>
            </a:extLst>
          </p:cNvPr>
          <p:cNvGrpSpPr/>
          <p:nvPr/>
        </p:nvGrpSpPr>
        <p:grpSpPr>
          <a:xfrm>
            <a:off x="90920" y="5073935"/>
            <a:ext cx="7626208" cy="4222769"/>
            <a:chOff x="90920" y="5073935"/>
            <a:chExt cx="7626208" cy="4222769"/>
          </a:xfrm>
        </p:grpSpPr>
        <p:pic>
          <p:nvPicPr>
            <p:cNvPr id="779" name="https://lh3.googleusercontent.com/DE-oDiDzmEcDHBOWcbnqhuHiwiX01GGEdVlrX6N0lKAUZ0V3U4WM8n8OCLpDU_wUmV95DiUAAoRSsHmnIaNaHJFB50R9ThVdcCkF9o65GAqUrpQgazLaMSK_dequ7rXrDzqkw0hiV3k" descr="https://lh3.googleusercontent.com/DE-oDiDzmEcDHBOWcbnqhuHiwiX01GGEdVlrX6N0lKAUZ0V3U4WM8n8OCLpDU_wUmV95DiUAAoRSsHmnIaNaHJFB50R9ThVdcCkF9o65GAqUrpQgazLaMSK_dequ7rXrDzqkw0hiV3k"/>
            <p:cNvPicPr>
              <a:picLocks noChangeAspect="1"/>
            </p:cNvPicPr>
            <p:nvPr/>
          </p:nvPicPr>
          <p:blipFill>
            <a:blip r:embed="rId6"/>
            <a:srcRect l="4675" t="41334" r="6091" b="14721"/>
            <a:stretch>
              <a:fillRect/>
            </a:stretch>
          </p:blipFill>
          <p:spPr>
            <a:xfrm>
              <a:off x="203149" y="6022284"/>
              <a:ext cx="7513979" cy="3274420"/>
            </a:xfrm>
            <a:prstGeom prst="rect">
              <a:avLst/>
            </a:prstGeom>
            <a:ln w="12700">
              <a:miter lim="400000"/>
            </a:ln>
          </p:spPr>
        </p:pic>
        <p:sp>
          <p:nvSpPr>
            <p:cNvPr id="784" name="Metadata"/>
            <p:cNvSpPr txBox="1"/>
            <p:nvPr/>
          </p:nvSpPr>
          <p:spPr>
            <a:xfrm>
              <a:off x="1210978" y="6556170"/>
              <a:ext cx="4500024" cy="630942"/>
            </a:xfrm>
            <a:prstGeom prst="rect">
              <a:avLst/>
            </a:prstGeom>
            <a:solidFill>
              <a:srgbClr val="FFFF00"/>
            </a:solidFill>
            <a:ln w="38100">
              <a:solidFill>
                <a:srgbClr val="FF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gn="ctr" defTabSz="914400">
                <a:defRPr sz="3500" b="1">
                  <a:solidFill>
                    <a:schemeClr val="accent5"/>
                  </a:solidFill>
                  <a:latin typeface="+mj-lt"/>
                  <a:ea typeface="+mj-ea"/>
                  <a:cs typeface="+mj-cs"/>
                  <a:sym typeface="Arial"/>
                </a:defRPr>
              </a:lvl1pPr>
            </a:lstStyle>
            <a:p>
              <a:r>
                <a:rPr lang="en-US" dirty="0"/>
                <a:t>Imaging m</a:t>
              </a:r>
              <a:r>
                <a:rPr dirty="0"/>
                <a:t>etadata</a:t>
              </a:r>
            </a:p>
          </p:txBody>
        </p:sp>
        <p:pic>
          <p:nvPicPr>
            <p:cNvPr id="786" name="https://lh5.googleusercontent.com/2lbro_MfdcergXwUULKsgOLSdII59iD9T_5earcK4tO4GS2Mxv4bNJU8RzganVwB7G_5pBDdYOigZKnKgvRk2hiqCV8V4HdtBG3-dj8GxRFt09hgWSR1dk3Uzjwa5KFk3sgZsyDFLLk" descr="https://lh5.googleusercontent.com/2lbro_MfdcergXwUULKsgOLSdII59iD9T_5earcK4tO4GS2Mxv4bNJU8RzganVwB7G_5pBDdYOigZKnKgvRk2hiqCV8V4HdtBG3-dj8GxRFt09hgWSR1dk3Uzjwa5KFk3sgZsyDFLLk"/>
            <p:cNvPicPr>
              <a:picLocks noChangeAspect="1"/>
            </p:cNvPicPr>
            <p:nvPr/>
          </p:nvPicPr>
          <p:blipFill>
            <a:blip r:embed="rId7"/>
            <a:stretch>
              <a:fillRect/>
            </a:stretch>
          </p:blipFill>
          <p:spPr>
            <a:xfrm>
              <a:off x="90920" y="5556980"/>
              <a:ext cx="733750" cy="631913"/>
            </a:xfrm>
            <a:prstGeom prst="rect">
              <a:avLst/>
            </a:prstGeom>
            <a:ln w="12700">
              <a:miter lim="400000"/>
            </a:ln>
          </p:spPr>
        </p:pic>
        <p:pic>
          <p:nvPicPr>
            <p:cNvPr id="787" name="https://lh3.googleusercontent.com/aqg-Lgtrl0vEDXMuVE13bkLVr1fdFxS4Q8FiIlTII0Y0_EKqGDcCxRFXUGEPkVkrExiyTV8akS4CA_g_Sn89BPRI3nFKdJ77A7hK0kbbW1sb7gzXWUsHbPRkwhsleZM7V-sOGLEsRJg" descr="https://lh3.googleusercontent.com/aqg-Lgtrl0vEDXMuVE13bkLVr1fdFxS4Q8FiIlTII0Y0_EKqGDcCxRFXUGEPkVkrExiyTV8akS4CA_g_Sn89BPRI3nFKdJ77A7hK0kbbW1sb7gzXWUsHbPRkwhsleZM7V-sOGLEsRJg"/>
            <p:cNvPicPr>
              <a:picLocks noChangeAspect="1"/>
            </p:cNvPicPr>
            <p:nvPr/>
          </p:nvPicPr>
          <p:blipFill>
            <a:blip r:embed="rId8"/>
            <a:stretch>
              <a:fillRect/>
            </a:stretch>
          </p:blipFill>
          <p:spPr>
            <a:xfrm>
              <a:off x="713307" y="5883552"/>
              <a:ext cx="3060001" cy="392013"/>
            </a:xfrm>
            <a:prstGeom prst="rect">
              <a:avLst/>
            </a:prstGeom>
            <a:ln w="12700">
              <a:miter lim="400000"/>
            </a:ln>
          </p:spPr>
        </p:pic>
        <p:sp>
          <p:nvSpPr>
            <p:cNvPr id="788" name="図形"/>
            <p:cNvSpPr/>
            <p:nvPr/>
          </p:nvSpPr>
          <p:spPr>
            <a:xfrm>
              <a:off x="3690956" y="5073935"/>
              <a:ext cx="447262" cy="1016931"/>
            </a:xfrm>
            <a:custGeom>
              <a:avLst/>
              <a:gdLst/>
              <a:ahLst/>
              <a:cxnLst>
                <a:cxn ang="0">
                  <a:pos x="wd2" y="hd2"/>
                </a:cxn>
                <a:cxn ang="5400000">
                  <a:pos x="wd2" y="hd2"/>
                </a:cxn>
                <a:cxn ang="10800000">
                  <a:pos x="wd2" y="hd2"/>
                </a:cxn>
                <a:cxn ang="16200000">
                  <a:pos x="wd2" y="hd2"/>
                </a:cxn>
              </a:cxnLst>
              <a:rect l="0" t="0" r="r" b="b"/>
              <a:pathLst>
                <a:path w="21600" h="21600" extrusionOk="0">
                  <a:moveTo>
                    <a:pt x="0" y="16847"/>
                  </a:moveTo>
                  <a:lnTo>
                    <a:pt x="5400" y="16847"/>
                  </a:lnTo>
                  <a:lnTo>
                    <a:pt x="5400" y="0"/>
                  </a:lnTo>
                  <a:lnTo>
                    <a:pt x="16200" y="0"/>
                  </a:lnTo>
                  <a:lnTo>
                    <a:pt x="16200" y="16847"/>
                  </a:lnTo>
                  <a:lnTo>
                    <a:pt x="21600" y="16847"/>
                  </a:lnTo>
                  <a:lnTo>
                    <a:pt x="10800" y="21600"/>
                  </a:lnTo>
                  <a:close/>
                </a:path>
              </a:pathLst>
            </a:custGeom>
            <a:solidFill>
              <a:srgbClr val="4F81BD"/>
            </a:solidFill>
            <a:ln w="25400">
              <a:solidFill>
                <a:srgbClr val="385D8A"/>
              </a:solidFill>
            </a:ln>
          </p:spPr>
          <p:txBody>
            <a:bodyPr lIns="45719" rIns="45719" anchor="ctr"/>
            <a:lstStyle/>
            <a:p>
              <a:pPr algn="ctr" defTabSz="914400">
                <a:defRPr sz="1800">
                  <a:solidFill>
                    <a:srgbClr val="FFFFFF"/>
                  </a:solidFill>
                  <a:latin typeface="Calibri"/>
                  <a:ea typeface="Calibri"/>
                  <a:cs typeface="Calibri"/>
                  <a:sym typeface="Calibri"/>
                </a:defRPr>
              </a:pPr>
              <a:endParaRPr/>
            </a:p>
          </p:txBody>
        </p:sp>
        <p:sp>
          <p:nvSpPr>
            <p:cNvPr id="789" name="図形"/>
            <p:cNvSpPr/>
            <p:nvPr/>
          </p:nvSpPr>
          <p:spPr>
            <a:xfrm rot="10800000">
              <a:off x="4115357" y="5073935"/>
              <a:ext cx="447261" cy="1016931"/>
            </a:xfrm>
            <a:custGeom>
              <a:avLst/>
              <a:gdLst/>
              <a:ahLst/>
              <a:cxnLst>
                <a:cxn ang="0">
                  <a:pos x="wd2" y="hd2"/>
                </a:cxn>
                <a:cxn ang="5400000">
                  <a:pos x="wd2" y="hd2"/>
                </a:cxn>
                <a:cxn ang="10800000">
                  <a:pos x="wd2" y="hd2"/>
                </a:cxn>
                <a:cxn ang="16200000">
                  <a:pos x="wd2" y="hd2"/>
                </a:cxn>
              </a:cxnLst>
              <a:rect l="0" t="0" r="r" b="b"/>
              <a:pathLst>
                <a:path w="21600" h="21600" extrusionOk="0">
                  <a:moveTo>
                    <a:pt x="0" y="16847"/>
                  </a:moveTo>
                  <a:lnTo>
                    <a:pt x="5400" y="16847"/>
                  </a:lnTo>
                  <a:lnTo>
                    <a:pt x="5400" y="0"/>
                  </a:lnTo>
                  <a:lnTo>
                    <a:pt x="16200" y="0"/>
                  </a:lnTo>
                  <a:lnTo>
                    <a:pt x="16200" y="16847"/>
                  </a:lnTo>
                  <a:lnTo>
                    <a:pt x="21600" y="16847"/>
                  </a:lnTo>
                  <a:lnTo>
                    <a:pt x="10800" y="21600"/>
                  </a:lnTo>
                  <a:close/>
                </a:path>
              </a:pathLst>
            </a:custGeom>
            <a:solidFill>
              <a:srgbClr val="4F81BD"/>
            </a:solidFill>
            <a:ln w="25400">
              <a:solidFill>
                <a:srgbClr val="385D8A"/>
              </a:solidFill>
            </a:ln>
          </p:spPr>
          <p:txBody>
            <a:bodyPr lIns="45719" rIns="45719" anchor="ctr"/>
            <a:lstStyle/>
            <a:p>
              <a:pPr algn="ctr" defTabSz="914400">
                <a:defRPr sz="1800">
                  <a:solidFill>
                    <a:srgbClr val="FFFFFF"/>
                  </a:solidFill>
                  <a:latin typeface="Calibri"/>
                  <a:ea typeface="Calibri"/>
                  <a:cs typeface="Calibri"/>
                  <a:sym typeface="Calibri"/>
                </a:defRPr>
              </a:pPr>
              <a:endParaRPr/>
            </a:p>
          </p:txBody>
        </p:sp>
        <p:sp>
          <p:nvSpPr>
            <p:cNvPr id="794" name="Search"/>
            <p:cNvSpPr txBox="1"/>
            <p:nvPr/>
          </p:nvSpPr>
          <p:spPr>
            <a:xfrm>
              <a:off x="1062579" y="5351387"/>
              <a:ext cx="2896627" cy="5334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914400">
                <a:defRPr sz="2800" b="1">
                  <a:latin typeface="+mj-lt"/>
                  <a:ea typeface="+mj-ea"/>
                  <a:cs typeface="+mj-cs"/>
                  <a:sym typeface="Arial"/>
                </a:defRPr>
              </a:lvl1pPr>
            </a:lstStyle>
            <a:p>
              <a:r>
                <a:rPr lang="en-US" dirty="0"/>
                <a:t>SPARQL </a:t>
              </a:r>
              <a:r>
                <a:rPr dirty="0"/>
                <a:t>Search</a:t>
              </a:r>
            </a:p>
          </p:txBody>
        </p:sp>
        <p:sp>
          <p:nvSpPr>
            <p:cNvPr id="795" name="Metadata"/>
            <p:cNvSpPr txBox="1"/>
            <p:nvPr/>
          </p:nvSpPr>
          <p:spPr>
            <a:xfrm>
              <a:off x="4525316" y="5372316"/>
              <a:ext cx="1655640" cy="4963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914400">
                <a:defRPr sz="2800" b="1">
                  <a:latin typeface="+mj-lt"/>
                  <a:ea typeface="+mj-ea"/>
                  <a:cs typeface="+mj-cs"/>
                  <a:sym typeface="Arial"/>
                </a:defRPr>
              </a:lvl1pPr>
            </a:lstStyle>
            <a:p>
              <a:r>
                <a:t>Metadata</a:t>
              </a:r>
            </a:p>
          </p:txBody>
        </p:sp>
      </p:grpSp>
      <p:grpSp>
        <p:nvGrpSpPr>
          <p:cNvPr id="2" name="グループ化 1">
            <a:extLst>
              <a:ext uri="{FF2B5EF4-FFF2-40B4-BE49-F238E27FC236}">
                <a16:creationId xmlns:a16="http://schemas.microsoft.com/office/drawing/2014/main" id="{3AF78866-6885-CF4A-B144-EEDBB1E81713}"/>
              </a:ext>
            </a:extLst>
          </p:cNvPr>
          <p:cNvGrpSpPr/>
          <p:nvPr/>
        </p:nvGrpSpPr>
        <p:grpSpPr>
          <a:xfrm>
            <a:off x="6209921" y="2726042"/>
            <a:ext cx="6691467" cy="6120545"/>
            <a:chOff x="6209921" y="2726042"/>
            <a:chExt cx="6691467" cy="6120545"/>
          </a:xfrm>
        </p:grpSpPr>
        <p:sp>
          <p:nvSpPr>
            <p:cNvPr id="792" name="Image viewer (DZI image)"/>
            <p:cNvSpPr txBox="1"/>
            <p:nvPr/>
          </p:nvSpPr>
          <p:spPr>
            <a:xfrm>
              <a:off x="7760092" y="2801485"/>
              <a:ext cx="4382890" cy="496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914400">
                <a:defRPr sz="2800" b="1">
                  <a:latin typeface="+mj-lt"/>
                  <a:ea typeface="+mj-ea"/>
                  <a:cs typeface="+mj-cs"/>
                  <a:sym typeface="Arial"/>
                </a:defRPr>
              </a:lvl1pPr>
            </a:lstStyle>
            <a:p>
              <a:r>
                <a:rPr dirty="0"/>
                <a:t>Image viewer (DZI image)</a:t>
              </a:r>
            </a:p>
          </p:txBody>
        </p:sp>
        <p:pic>
          <p:nvPicPr>
            <p:cNvPr id="797" name="image4.png" descr="image4.png"/>
            <p:cNvPicPr>
              <a:picLocks noChangeAspect="1"/>
            </p:cNvPicPr>
            <p:nvPr/>
          </p:nvPicPr>
          <p:blipFill>
            <a:blip r:embed="rId9"/>
            <a:srcRect t="9332" r="1504"/>
            <a:stretch>
              <a:fillRect/>
            </a:stretch>
          </p:blipFill>
          <p:spPr>
            <a:xfrm>
              <a:off x="6209921" y="3396216"/>
              <a:ext cx="6691467" cy="5450371"/>
            </a:xfrm>
            <a:prstGeom prst="rect">
              <a:avLst/>
            </a:prstGeom>
            <a:ln w="12700">
              <a:miter lim="400000"/>
            </a:ln>
          </p:spPr>
        </p:pic>
        <p:sp>
          <p:nvSpPr>
            <p:cNvPr id="798" name="図形"/>
            <p:cNvSpPr/>
            <p:nvPr/>
          </p:nvSpPr>
          <p:spPr>
            <a:xfrm rot="5400000">
              <a:off x="6454752" y="2681316"/>
              <a:ext cx="1186419" cy="127587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11283"/>
                  </a:lnTo>
                  <a:cubicBezTo>
                    <a:pt x="0" y="6436"/>
                    <a:pt x="4231" y="2507"/>
                    <a:pt x="9450" y="2507"/>
                  </a:cubicBezTo>
                  <a:lnTo>
                    <a:pt x="16200" y="2507"/>
                  </a:lnTo>
                  <a:lnTo>
                    <a:pt x="16200" y="0"/>
                  </a:lnTo>
                  <a:lnTo>
                    <a:pt x="21600" y="5015"/>
                  </a:lnTo>
                  <a:lnTo>
                    <a:pt x="16200" y="10029"/>
                  </a:lnTo>
                  <a:lnTo>
                    <a:pt x="16200" y="7522"/>
                  </a:lnTo>
                  <a:lnTo>
                    <a:pt x="9450" y="7522"/>
                  </a:lnTo>
                  <a:cubicBezTo>
                    <a:pt x="7213" y="7522"/>
                    <a:pt x="5400" y="9206"/>
                    <a:pt x="5400" y="11283"/>
                  </a:cubicBezTo>
                  <a:cubicBezTo>
                    <a:pt x="5400" y="14722"/>
                    <a:pt x="5400" y="18161"/>
                    <a:pt x="5400" y="21600"/>
                  </a:cubicBezTo>
                  <a:lnTo>
                    <a:pt x="0" y="21600"/>
                  </a:lnTo>
                  <a:close/>
                </a:path>
              </a:pathLst>
            </a:custGeom>
            <a:solidFill>
              <a:srgbClr val="4F81BD"/>
            </a:solidFill>
            <a:ln w="25400">
              <a:solidFill>
                <a:srgbClr val="385D8A"/>
              </a:solidFill>
            </a:ln>
          </p:spPr>
          <p:txBody>
            <a:bodyPr lIns="45719" rIns="45719" anchor="ctr"/>
            <a:lstStyle/>
            <a:p>
              <a:pPr defTabSz="914400">
                <a:defRPr sz="2400">
                  <a:latin typeface="Calibri"/>
                  <a:ea typeface="Calibri"/>
                  <a:cs typeface="Calibri"/>
                  <a:sym typeface="Calibri"/>
                </a:defRPr>
              </a:pPr>
              <a:endParaRPr/>
            </a:p>
          </p:txBody>
        </p:sp>
      </p:gr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oday’s presentation">
            <a:extLst>
              <a:ext uri="{FF2B5EF4-FFF2-40B4-BE49-F238E27FC236}">
                <a16:creationId xmlns:a16="http://schemas.microsoft.com/office/drawing/2014/main" id="{82BC46BA-DBC1-2740-A2EF-9C03E053DFAA}"/>
              </a:ext>
            </a:extLst>
          </p:cNvPr>
          <p:cNvSpPr txBox="1"/>
          <p:nvPr/>
        </p:nvSpPr>
        <p:spPr>
          <a:xfrm>
            <a:off x="947945" y="309764"/>
            <a:ext cx="9760226"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r>
              <a:rPr lang="en-US" sz="5000" dirty="0">
                <a:latin typeface="+mj-lt"/>
              </a:rPr>
              <a:t>To do in BH 2019</a:t>
            </a:r>
            <a:endParaRPr sz="5000" dirty="0">
              <a:latin typeface="+mj-lt"/>
            </a:endParaRPr>
          </a:p>
        </p:txBody>
      </p:sp>
      <p:pic>
        <p:nvPicPr>
          <p:cNvPr id="4" name="図 3">
            <a:extLst>
              <a:ext uri="{FF2B5EF4-FFF2-40B4-BE49-F238E27FC236}">
                <a16:creationId xmlns:a16="http://schemas.microsoft.com/office/drawing/2014/main" id="{48D80D7A-6983-7F43-A697-DAAD414F3786}"/>
              </a:ext>
            </a:extLst>
          </p:cNvPr>
          <p:cNvPicPr>
            <a:picLocks noChangeAspect="1"/>
          </p:cNvPicPr>
          <p:nvPr/>
        </p:nvPicPr>
        <p:blipFill>
          <a:blip r:embed="rId3"/>
          <a:stretch>
            <a:fillRect/>
          </a:stretch>
        </p:blipFill>
        <p:spPr>
          <a:xfrm>
            <a:off x="1045733" y="1659498"/>
            <a:ext cx="2628000" cy="2466502"/>
          </a:xfrm>
          <a:prstGeom prst="rect">
            <a:avLst/>
          </a:prstGeom>
        </p:spPr>
      </p:pic>
      <p:sp>
        <p:nvSpPr>
          <p:cNvPr id="3" name="テキスト ボックス 2">
            <a:extLst>
              <a:ext uri="{FF2B5EF4-FFF2-40B4-BE49-F238E27FC236}">
                <a16:creationId xmlns:a16="http://schemas.microsoft.com/office/drawing/2014/main" id="{BF368BDE-368A-7A4A-9E4B-687DB7CB8ED2}"/>
              </a:ext>
            </a:extLst>
          </p:cNvPr>
          <p:cNvSpPr txBox="1"/>
          <p:nvPr/>
        </p:nvSpPr>
        <p:spPr>
          <a:xfrm>
            <a:off x="1596893" y="1056927"/>
            <a:ext cx="1854675"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US" altLang="ja-JP" sz="3000" b="0" i="0" u="none" strike="noStrike" cap="none" spc="0" normalizeH="0" baseline="0" dirty="0">
                <a:ln>
                  <a:noFill/>
                </a:ln>
                <a:solidFill>
                  <a:srgbClr val="000000"/>
                </a:solidFill>
                <a:effectLst/>
                <a:uFillTx/>
                <a:latin typeface="Helvetica"/>
                <a:ea typeface="Helvetica"/>
                <a:cs typeface="Helvetica"/>
                <a:sym typeface="Helvetica"/>
              </a:rPr>
              <a:t>EM Image</a:t>
            </a:r>
            <a:endParaRPr kumimoji="0" lang="ja-JP" altLang="en-US" sz="3000" b="0" i="0" u="none" strike="noStrike" cap="none" spc="0" normalizeH="0" baseline="0">
              <a:ln>
                <a:noFill/>
              </a:ln>
              <a:solidFill>
                <a:srgbClr val="000000"/>
              </a:solidFill>
              <a:effectLst/>
              <a:uFillTx/>
              <a:latin typeface="Helvetica"/>
              <a:ea typeface="Helvetica"/>
              <a:cs typeface="Helvetica"/>
              <a:sym typeface="Helvetica"/>
            </a:endParaRPr>
          </a:p>
        </p:txBody>
      </p:sp>
      <p:grpSp>
        <p:nvGrpSpPr>
          <p:cNvPr id="48" name="グループ化 47">
            <a:extLst>
              <a:ext uri="{FF2B5EF4-FFF2-40B4-BE49-F238E27FC236}">
                <a16:creationId xmlns:a16="http://schemas.microsoft.com/office/drawing/2014/main" id="{703FE3B4-CFA7-1749-B2F9-C67D323D34D7}"/>
              </a:ext>
            </a:extLst>
          </p:cNvPr>
          <p:cNvGrpSpPr/>
          <p:nvPr/>
        </p:nvGrpSpPr>
        <p:grpSpPr>
          <a:xfrm>
            <a:off x="3047445" y="1297440"/>
            <a:ext cx="4315065" cy="2489447"/>
            <a:chOff x="3047445" y="1297440"/>
            <a:chExt cx="4315065" cy="2489447"/>
          </a:xfrm>
        </p:grpSpPr>
        <p:sp>
          <p:nvSpPr>
            <p:cNvPr id="6" name="テキスト ボックス 5">
              <a:extLst>
                <a:ext uri="{FF2B5EF4-FFF2-40B4-BE49-F238E27FC236}">
                  <a16:creationId xmlns:a16="http://schemas.microsoft.com/office/drawing/2014/main" id="{5FEC9773-188F-3447-8E99-D1C8FF706E74}"/>
                </a:ext>
              </a:extLst>
            </p:cNvPr>
            <p:cNvSpPr txBox="1"/>
            <p:nvPr/>
          </p:nvSpPr>
          <p:spPr>
            <a:xfrm>
              <a:off x="4154892" y="2914853"/>
              <a:ext cx="2579404"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en-US" altLang="ja-JP" sz="2500" b="0" i="0" u="none" strike="noStrike" cap="none" spc="0" normalizeH="0" baseline="0" dirty="0">
                  <a:ln>
                    <a:noFill/>
                  </a:ln>
                  <a:solidFill>
                    <a:srgbClr val="000000"/>
                  </a:solidFill>
                  <a:effectLst/>
                  <a:uFillTx/>
                  <a:latin typeface="Helvetica"/>
                  <a:ea typeface="Helvetica"/>
                  <a:cs typeface="Helvetica"/>
                  <a:sym typeface="Helvetica"/>
                </a:rPr>
                <a:t>Ex</a:t>
              </a:r>
              <a:r>
                <a:rPr lang="en-US" altLang="ja-JP" sz="2500" dirty="0"/>
                <a:t>. An EM image of mice kidney</a:t>
              </a:r>
              <a:endParaRPr kumimoji="0" lang="ja-JP" altLang="en-US" sz="2500" b="0" i="0" u="none" strike="noStrike" cap="none" spc="0" normalizeH="0" baseline="0">
                <a:ln>
                  <a:noFill/>
                </a:ln>
                <a:solidFill>
                  <a:srgbClr val="000000"/>
                </a:solidFill>
                <a:effectLst/>
                <a:uFillTx/>
                <a:latin typeface="Helvetica"/>
                <a:ea typeface="Helvetica"/>
                <a:cs typeface="Helvetica"/>
                <a:sym typeface="Helvetica"/>
              </a:endParaRPr>
            </a:p>
          </p:txBody>
        </p:sp>
        <p:sp>
          <p:nvSpPr>
            <p:cNvPr id="5" name="稲妻 4">
              <a:extLst>
                <a:ext uri="{FF2B5EF4-FFF2-40B4-BE49-F238E27FC236}">
                  <a16:creationId xmlns:a16="http://schemas.microsoft.com/office/drawing/2014/main" id="{99A35F16-92AF-0E44-9930-D75F6E2D7D82}"/>
                </a:ext>
              </a:extLst>
            </p:cNvPr>
            <p:cNvSpPr/>
            <p:nvPr/>
          </p:nvSpPr>
          <p:spPr>
            <a:xfrm rot="4473453" flipH="1">
              <a:off x="2880299" y="2530685"/>
              <a:ext cx="1242993" cy="908702"/>
            </a:xfrm>
            <a:prstGeom prst="lightningBolt">
              <a:avLst/>
            </a:prstGeom>
            <a:solidFill>
              <a:schemeClr val="accent3">
                <a:lumMod val="60000"/>
                <a:lumOff val="40000"/>
              </a:schemeClr>
            </a:solid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sp>
          <p:nvSpPr>
            <p:cNvPr id="8" name="テキスト ボックス 7">
              <a:extLst>
                <a:ext uri="{FF2B5EF4-FFF2-40B4-BE49-F238E27FC236}">
                  <a16:creationId xmlns:a16="http://schemas.microsoft.com/office/drawing/2014/main" id="{6C95831B-A4DD-6349-B3BC-F99997A834EE}"/>
                </a:ext>
              </a:extLst>
            </p:cNvPr>
            <p:cNvSpPr txBox="1"/>
            <p:nvPr/>
          </p:nvSpPr>
          <p:spPr>
            <a:xfrm>
              <a:off x="3988900" y="1297440"/>
              <a:ext cx="3373610" cy="12567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en-US" altLang="ja-JP" sz="2500" b="0" i="0" u="none" strike="noStrike" cap="none" spc="0" normalizeH="0" baseline="0" dirty="0">
                  <a:ln>
                    <a:noFill/>
                  </a:ln>
                  <a:solidFill>
                    <a:srgbClr val="000000"/>
                  </a:solidFill>
                  <a:effectLst/>
                  <a:uFillTx/>
                  <a:latin typeface="Helvetica"/>
                  <a:ea typeface="Helvetica"/>
                  <a:cs typeface="Helvetica"/>
                  <a:sym typeface="Helvetica"/>
                </a:rPr>
                <a:t>Currently we add the metadata for each image manually.</a:t>
              </a:r>
              <a:endParaRPr kumimoji="0" lang="ja-JP" altLang="en-US" sz="2500" b="0" i="0" u="none" strike="noStrike" cap="none" spc="0" normalizeH="0" baseline="0">
                <a:ln>
                  <a:noFill/>
                </a:ln>
                <a:solidFill>
                  <a:srgbClr val="000000"/>
                </a:solidFill>
                <a:effectLst/>
                <a:uFillTx/>
                <a:latin typeface="Helvetica"/>
                <a:ea typeface="Helvetica"/>
                <a:cs typeface="Helvetica"/>
                <a:sym typeface="Helvetica"/>
              </a:endParaRPr>
            </a:p>
          </p:txBody>
        </p:sp>
      </p:grpSp>
      <p:sp>
        <p:nvSpPr>
          <p:cNvPr id="7" name="テキスト ボックス 6">
            <a:extLst>
              <a:ext uri="{FF2B5EF4-FFF2-40B4-BE49-F238E27FC236}">
                <a16:creationId xmlns:a16="http://schemas.microsoft.com/office/drawing/2014/main" id="{ECF35927-16CB-E74F-A86C-79FBDFE9883E}"/>
              </a:ext>
            </a:extLst>
          </p:cNvPr>
          <p:cNvSpPr txBox="1"/>
          <p:nvPr/>
        </p:nvSpPr>
        <p:spPr>
          <a:xfrm>
            <a:off x="909843" y="4174870"/>
            <a:ext cx="6019277" cy="4873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US" altLang="ja-JP" sz="2500" b="0" i="0" u="none" strike="noStrike" cap="none" spc="0" normalizeH="0" baseline="0" dirty="0">
                <a:ln>
                  <a:noFill/>
                </a:ln>
                <a:solidFill>
                  <a:srgbClr val="FF0000"/>
                </a:solidFill>
                <a:effectLst/>
                <a:uFillTx/>
                <a:latin typeface="Helvetica"/>
                <a:ea typeface="Helvetica"/>
                <a:cs typeface="Helvetica"/>
                <a:sym typeface="Helvetica"/>
              </a:rPr>
              <a:t> But the image includes more information.</a:t>
            </a:r>
            <a:endParaRPr kumimoji="0" lang="ja-JP" altLang="en-US" sz="2500" b="0" i="0" u="none" strike="noStrike" cap="none" spc="0" normalizeH="0" baseline="0">
              <a:ln>
                <a:noFill/>
              </a:ln>
              <a:solidFill>
                <a:srgbClr val="FF0000"/>
              </a:solidFill>
              <a:effectLst/>
              <a:uFillTx/>
              <a:latin typeface="Helvetica"/>
              <a:ea typeface="Helvetica"/>
              <a:cs typeface="Helvetica"/>
              <a:sym typeface="Helvetica"/>
            </a:endParaRPr>
          </a:p>
        </p:txBody>
      </p:sp>
      <p:sp>
        <p:nvSpPr>
          <p:cNvPr id="19" name="テキスト ボックス 18">
            <a:extLst>
              <a:ext uri="{FF2B5EF4-FFF2-40B4-BE49-F238E27FC236}">
                <a16:creationId xmlns:a16="http://schemas.microsoft.com/office/drawing/2014/main" id="{B3BCCFA4-3AA4-144C-BA56-1F15C31C252D}"/>
              </a:ext>
            </a:extLst>
          </p:cNvPr>
          <p:cNvSpPr txBox="1"/>
          <p:nvPr/>
        </p:nvSpPr>
        <p:spPr>
          <a:xfrm>
            <a:off x="1115666" y="8896563"/>
            <a:ext cx="11361123" cy="477054"/>
          </a:xfrm>
          <a:prstGeom prst="rect">
            <a:avLst/>
          </a:prstGeom>
          <a:noFill/>
        </p:spPr>
        <p:txBody>
          <a:bodyPr wrap="square" rtlCol="0">
            <a:spAutoFit/>
          </a:bodyPr>
          <a:lstStyle/>
          <a:p>
            <a:pPr algn="ctr"/>
            <a:r>
              <a:rPr kumimoji="1" lang="en-US" altLang="ja-JP" sz="2500" dirty="0"/>
              <a:t>I also expect to conduct statistical analysis and cell shape analysis during BH.</a:t>
            </a:r>
            <a:endParaRPr kumimoji="1" lang="ja-JP" altLang="en-US" sz="2500" dirty="0"/>
          </a:p>
        </p:txBody>
      </p:sp>
      <p:pic>
        <p:nvPicPr>
          <p:cNvPr id="51" name="図 50">
            <a:extLst>
              <a:ext uri="{FF2B5EF4-FFF2-40B4-BE49-F238E27FC236}">
                <a16:creationId xmlns:a16="http://schemas.microsoft.com/office/drawing/2014/main" id="{38FBA118-0EBF-9644-8F27-8AE5A2E83C63}"/>
              </a:ext>
            </a:extLst>
          </p:cNvPr>
          <p:cNvPicPr>
            <a:picLocks noChangeAspect="1"/>
          </p:cNvPicPr>
          <p:nvPr/>
        </p:nvPicPr>
        <p:blipFill>
          <a:blip r:embed="rId3"/>
          <a:stretch>
            <a:fillRect/>
          </a:stretch>
        </p:blipFill>
        <p:spPr>
          <a:xfrm>
            <a:off x="1014867" y="6021354"/>
            <a:ext cx="2628000" cy="2466502"/>
          </a:xfrm>
          <a:prstGeom prst="rect">
            <a:avLst/>
          </a:prstGeom>
        </p:spPr>
      </p:pic>
      <p:grpSp>
        <p:nvGrpSpPr>
          <p:cNvPr id="58" name="グループ化 57">
            <a:extLst>
              <a:ext uri="{FF2B5EF4-FFF2-40B4-BE49-F238E27FC236}">
                <a16:creationId xmlns:a16="http://schemas.microsoft.com/office/drawing/2014/main" id="{C1CB6E6F-15DB-1A40-A235-8E5A93D5921A}"/>
              </a:ext>
            </a:extLst>
          </p:cNvPr>
          <p:cNvGrpSpPr/>
          <p:nvPr/>
        </p:nvGrpSpPr>
        <p:grpSpPr>
          <a:xfrm>
            <a:off x="700391" y="5561248"/>
            <a:ext cx="8307461" cy="3086132"/>
            <a:chOff x="700391" y="5561248"/>
            <a:chExt cx="8307461" cy="3086132"/>
          </a:xfrm>
        </p:grpSpPr>
        <p:sp>
          <p:nvSpPr>
            <p:cNvPr id="28" name="角丸四角形 27">
              <a:extLst>
                <a:ext uri="{FF2B5EF4-FFF2-40B4-BE49-F238E27FC236}">
                  <a16:creationId xmlns:a16="http://schemas.microsoft.com/office/drawing/2014/main" id="{66DB05F1-0496-4F41-86D2-3E3582AA35B6}"/>
                </a:ext>
              </a:extLst>
            </p:cNvPr>
            <p:cNvSpPr/>
            <p:nvPr/>
          </p:nvSpPr>
          <p:spPr>
            <a:xfrm>
              <a:off x="700391" y="5822122"/>
              <a:ext cx="3219090" cy="2825258"/>
            </a:xfrm>
            <a:prstGeom prst="roundRect">
              <a:avLst/>
            </a:prstGeom>
            <a:noFill/>
            <a:ln w="38100" cap="flat">
              <a:solidFill>
                <a:schemeClr val="accent5"/>
              </a:solidFill>
              <a:prstDash val="dash"/>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sp>
          <p:nvSpPr>
            <p:cNvPr id="29" name="正方形/長方形 28">
              <a:extLst>
                <a:ext uri="{FF2B5EF4-FFF2-40B4-BE49-F238E27FC236}">
                  <a16:creationId xmlns:a16="http://schemas.microsoft.com/office/drawing/2014/main" id="{017210F9-F384-AE43-B44E-753988319C9A}"/>
                </a:ext>
              </a:extLst>
            </p:cNvPr>
            <p:cNvSpPr/>
            <p:nvPr/>
          </p:nvSpPr>
          <p:spPr>
            <a:xfrm>
              <a:off x="4086312" y="5561248"/>
              <a:ext cx="4921540" cy="477054"/>
            </a:xfrm>
            <a:prstGeom prst="rect">
              <a:avLst/>
            </a:prstGeom>
          </p:spPr>
          <p:txBody>
            <a:bodyPr wrap="none">
              <a:spAutoFit/>
            </a:bodyPr>
            <a:lstStyle/>
            <a:p>
              <a:r>
                <a:rPr lang="en-US" altLang="ja-JP" sz="2500" dirty="0"/>
                <a:t>Macroscopic/whole segmentation</a:t>
              </a:r>
              <a:endParaRPr lang="ja-JP" altLang="en-US" sz="2500"/>
            </a:p>
          </p:txBody>
        </p:sp>
        <p:sp>
          <p:nvSpPr>
            <p:cNvPr id="34" name="矢印: 下 11">
              <a:extLst>
                <a:ext uri="{FF2B5EF4-FFF2-40B4-BE49-F238E27FC236}">
                  <a16:creationId xmlns:a16="http://schemas.microsoft.com/office/drawing/2014/main" id="{ECC08189-F33D-6C4A-8515-EBA6CA7330CF}"/>
                </a:ext>
              </a:extLst>
            </p:cNvPr>
            <p:cNvSpPr/>
            <p:nvPr/>
          </p:nvSpPr>
          <p:spPr>
            <a:xfrm rot="5400000">
              <a:off x="4097586" y="6046253"/>
              <a:ext cx="533573" cy="645047"/>
            </a:xfrm>
            <a:prstGeom prst="downArrow">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7E40FB32-E200-B44F-8507-E214599C9FD4}"/>
                </a:ext>
              </a:extLst>
            </p:cNvPr>
            <p:cNvSpPr/>
            <p:nvPr/>
          </p:nvSpPr>
          <p:spPr>
            <a:xfrm>
              <a:off x="4945698" y="6130249"/>
              <a:ext cx="3337773" cy="477054"/>
            </a:xfrm>
            <a:prstGeom prst="rect">
              <a:avLst/>
            </a:prstGeom>
          </p:spPr>
          <p:txBody>
            <a:bodyPr wrap="none">
              <a:spAutoFit/>
            </a:bodyPr>
            <a:lstStyle/>
            <a:p>
              <a:r>
                <a:rPr lang="en-US" altLang="ja-JP" sz="2500" dirty="0"/>
                <a:t>Tissue type / Cell type</a:t>
              </a:r>
              <a:endParaRPr lang="ja-JP" altLang="en-US" sz="2500"/>
            </a:p>
          </p:txBody>
        </p:sp>
        <p:sp>
          <p:nvSpPr>
            <p:cNvPr id="37" name="正方形/長方形 36">
              <a:extLst>
                <a:ext uri="{FF2B5EF4-FFF2-40B4-BE49-F238E27FC236}">
                  <a16:creationId xmlns:a16="http://schemas.microsoft.com/office/drawing/2014/main" id="{211833F3-6816-F24E-9779-136EA4CD6D07}"/>
                </a:ext>
              </a:extLst>
            </p:cNvPr>
            <p:cNvSpPr/>
            <p:nvPr/>
          </p:nvSpPr>
          <p:spPr>
            <a:xfrm>
              <a:off x="4779247" y="6001211"/>
              <a:ext cx="3665668" cy="727396"/>
            </a:xfrm>
            <a:prstGeom prst="rect">
              <a:avLst/>
            </a:prstGeom>
            <a:noFill/>
            <a:ln w="12700" cap="flat">
              <a:solidFill>
                <a:schemeClr val="accent5">
                  <a:lumMod val="75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grpSp>
      <p:grpSp>
        <p:nvGrpSpPr>
          <p:cNvPr id="57" name="グループ化 56">
            <a:extLst>
              <a:ext uri="{FF2B5EF4-FFF2-40B4-BE49-F238E27FC236}">
                <a16:creationId xmlns:a16="http://schemas.microsoft.com/office/drawing/2014/main" id="{3F5E1D3C-976B-2242-A33D-F1B82687585A}"/>
              </a:ext>
            </a:extLst>
          </p:cNvPr>
          <p:cNvGrpSpPr/>
          <p:nvPr/>
        </p:nvGrpSpPr>
        <p:grpSpPr>
          <a:xfrm>
            <a:off x="1019184" y="5987629"/>
            <a:ext cx="7811025" cy="2602994"/>
            <a:chOff x="1002974" y="5943896"/>
            <a:chExt cx="7811025" cy="2602994"/>
          </a:xfrm>
        </p:grpSpPr>
        <p:sp>
          <p:nvSpPr>
            <p:cNvPr id="38" name="正方形/長方形 37">
              <a:extLst>
                <a:ext uri="{FF2B5EF4-FFF2-40B4-BE49-F238E27FC236}">
                  <a16:creationId xmlns:a16="http://schemas.microsoft.com/office/drawing/2014/main" id="{DCC136DE-932A-3E40-995D-A9B99C839961}"/>
                </a:ext>
              </a:extLst>
            </p:cNvPr>
            <p:cNvSpPr/>
            <p:nvPr/>
          </p:nvSpPr>
          <p:spPr>
            <a:xfrm>
              <a:off x="4686895" y="7435813"/>
              <a:ext cx="3931638" cy="1044000"/>
            </a:xfrm>
            <a:prstGeom prst="rect">
              <a:avLst/>
            </a:prstGeom>
            <a:noFill/>
            <a:ln w="12700" cap="flat">
              <a:solidFill>
                <a:schemeClr val="accent1">
                  <a:lumMod val="5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no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grpSp>
          <p:nvGrpSpPr>
            <p:cNvPr id="53" name="グループ化 52">
              <a:extLst>
                <a:ext uri="{FF2B5EF4-FFF2-40B4-BE49-F238E27FC236}">
                  <a16:creationId xmlns:a16="http://schemas.microsoft.com/office/drawing/2014/main" id="{59186905-2E18-D447-8B02-F8269D84B1DB}"/>
                </a:ext>
              </a:extLst>
            </p:cNvPr>
            <p:cNvGrpSpPr/>
            <p:nvPr/>
          </p:nvGrpSpPr>
          <p:grpSpPr>
            <a:xfrm>
              <a:off x="1002974" y="5943896"/>
              <a:ext cx="7811025" cy="2602994"/>
              <a:chOff x="1002974" y="5943896"/>
              <a:chExt cx="7811025" cy="2602994"/>
            </a:xfrm>
          </p:grpSpPr>
          <p:grpSp>
            <p:nvGrpSpPr>
              <p:cNvPr id="9" name="グループ化 8">
                <a:extLst>
                  <a:ext uri="{FF2B5EF4-FFF2-40B4-BE49-F238E27FC236}">
                    <a16:creationId xmlns:a16="http://schemas.microsoft.com/office/drawing/2014/main" id="{C00529BF-D6B8-0C41-8F38-9AF9A662CE52}"/>
                  </a:ext>
                </a:extLst>
              </p:cNvPr>
              <p:cNvGrpSpPr>
                <a:grpSpLocks noChangeAspect="1"/>
              </p:cNvGrpSpPr>
              <p:nvPr/>
            </p:nvGrpSpPr>
            <p:grpSpPr>
              <a:xfrm>
                <a:off x="1002974" y="5943896"/>
                <a:ext cx="2622078" cy="2602994"/>
                <a:chOff x="573293" y="6497842"/>
                <a:chExt cx="2208969" cy="2192891"/>
              </a:xfrm>
            </p:grpSpPr>
            <p:pic>
              <p:nvPicPr>
                <p:cNvPr id="10" name="図 9">
                  <a:extLst>
                    <a:ext uri="{FF2B5EF4-FFF2-40B4-BE49-F238E27FC236}">
                      <a16:creationId xmlns:a16="http://schemas.microsoft.com/office/drawing/2014/main" id="{D410BFD7-A895-A646-B831-544781512B97}"/>
                    </a:ext>
                  </a:extLst>
                </p:cNvPr>
                <p:cNvPicPr>
                  <a:picLocks noChangeAspect="1"/>
                </p:cNvPicPr>
                <p:nvPr/>
              </p:nvPicPr>
              <p:blipFill rotWithShape="1">
                <a:blip r:embed="rId4"/>
                <a:srcRect l="11743" t="51053" r="50672" b="11640"/>
                <a:stretch/>
              </p:blipFill>
              <p:spPr>
                <a:xfrm>
                  <a:off x="573293" y="6498044"/>
                  <a:ext cx="2208969" cy="2192689"/>
                </a:xfrm>
                <a:prstGeom prst="rect">
                  <a:avLst/>
                </a:prstGeom>
              </p:spPr>
            </p:pic>
            <p:sp>
              <p:nvSpPr>
                <p:cNvPr id="11" name="フリーフォーム 10">
                  <a:extLst>
                    <a:ext uri="{FF2B5EF4-FFF2-40B4-BE49-F238E27FC236}">
                      <a16:creationId xmlns:a16="http://schemas.microsoft.com/office/drawing/2014/main" id="{7FF2BAC0-1763-7444-B244-F007B7E00312}"/>
                    </a:ext>
                  </a:extLst>
                </p:cNvPr>
                <p:cNvSpPr/>
                <p:nvPr/>
              </p:nvSpPr>
              <p:spPr>
                <a:xfrm>
                  <a:off x="2256887" y="6497842"/>
                  <a:ext cx="513434" cy="1154003"/>
                </a:xfrm>
                <a:custGeom>
                  <a:avLst/>
                  <a:gdLst>
                    <a:gd name="connsiteX0" fmla="*/ 508544 w 513434"/>
                    <a:gd name="connsiteY0" fmla="*/ 0 h 1154003"/>
                    <a:gd name="connsiteX1" fmla="*/ 449866 w 513434"/>
                    <a:gd name="connsiteY1" fmla="*/ 29340 h 1154003"/>
                    <a:gd name="connsiteX2" fmla="*/ 352069 w 513434"/>
                    <a:gd name="connsiteY2" fmla="*/ 63568 h 1154003"/>
                    <a:gd name="connsiteX3" fmla="*/ 273831 w 513434"/>
                    <a:gd name="connsiteY3" fmla="*/ 127136 h 1154003"/>
                    <a:gd name="connsiteX4" fmla="*/ 224933 w 513434"/>
                    <a:gd name="connsiteY4" fmla="*/ 141806 h 1154003"/>
                    <a:gd name="connsiteX5" fmla="*/ 136916 w 513434"/>
                    <a:gd name="connsiteY5" fmla="*/ 215153 h 1154003"/>
                    <a:gd name="connsiteX6" fmla="*/ 78238 w 513434"/>
                    <a:gd name="connsiteY6" fmla="*/ 337399 h 1154003"/>
                    <a:gd name="connsiteX7" fmla="*/ 9780 w 513434"/>
                    <a:gd name="connsiteY7" fmla="*/ 484095 h 1154003"/>
                    <a:gd name="connsiteX8" fmla="*/ 0 w 513434"/>
                    <a:gd name="connsiteY8" fmla="*/ 601451 h 1154003"/>
                    <a:gd name="connsiteX9" fmla="*/ 24450 w 513434"/>
                    <a:gd name="connsiteY9" fmla="*/ 748146 h 1154003"/>
                    <a:gd name="connsiteX10" fmla="*/ 107577 w 513434"/>
                    <a:gd name="connsiteY10" fmla="*/ 870392 h 1154003"/>
                    <a:gd name="connsiteX11" fmla="*/ 200484 w 513434"/>
                    <a:gd name="connsiteY11" fmla="*/ 948629 h 1154003"/>
                    <a:gd name="connsiteX12" fmla="*/ 327620 w 513434"/>
                    <a:gd name="connsiteY12" fmla="*/ 1041536 h 1154003"/>
                    <a:gd name="connsiteX13" fmla="*/ 430306 w 513434"/>
                    <a:gd name="connsiteY13" fmla="*/ 1105104 h 1154003"/>
                    <a:gd name="connsiteX14" fmla="*/ 513434 w 513434"/>
                    <a:gd name="connsiteY14" fmla="*/ 1154003 h 1154003"/>
                    <a:gd name="connsiteX15" fmla="*/ 508544 w 513434"/>
                    <a:gd name="connsiteY15" fmla="*/ 0 h 1154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3434" h="1154003">
                      <a:moveTo>
                        <a:pt x="508544" y="0"/>
                      </a:moveTo>
                      <a:lnTo>
                        <a:pt x="449866" y="29340"/>
                      </a:lnTo>
                      <a:lnTo>
                        <a:pt x="352069" y="63568"/>
                      </a:lnTo>
                      <a:lnTo>
                        <a:pt x="273831" y="127136"/>
                      </a:lnTo>
                      <a:lnTo>
                        <a:pt x="224933" y="141806"/>
                      </a:lnTo>
                      <a:lnTo>
                        <a:pt x="136916" y="215153"/>
                      </a:lnTo>
                      <a:lnTo>
                        <a:pt x="78238" y="337399"/>
                      </a:lnTo>
                      <a:lnTo>
                        <a:pt x="9780" y="484095"/>
                      </a:lnTo>
                      <a:lnTo>
                        <a:pt x="0" y="601451"/>
                      </a:lnTo>
                      <a:lnTo>
                        <a:pt x="24450" y="748146"/>
                      </a:lnTo>
                      <a:lnTo>
                        <a:pt x="107577" y="870392"/>
                      </a:lnTo>
                      <a:lnTo>
                        <a:pt x="200484" y="948629"/>
                      </a:lnTo>
                      <a:lnTo>
                        <a:pt x="327620" y="1041536"/>
                      </a:lnTo>
                      <a:lnTo>
                        <a:pt x="430306" y="1105104"/>
                      </a:lnTo>
                      <a:lnTo>
                        <a:pt x="513434" y="1154003"/>
                      </a:lnTo>
                      <a:lnTo>
                        <a:pt x="508544" y="0"/>
                      </a:lnTo>
                      <a:close/>
                    </a:path>
                  </a:pathLst>
                </a:custGeom>
                <a:solidFill>
                  <a:schemeClr val="accent5">
                    <a:lumMod val="60000"/>
                    <a:lumOff val="40000"/>
                    <a:alpha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cxnSp>
            <p:nvCxnSpPr>
              <p:cNvPr id="24" name="直線矢印コネクタ 23">
                <a:extLst>
                  <a:ext uri="{FF2B5EF4-FFF2-40B4-BE49-F238E27FC236}">
                    <a16:creationId xmlns:a16="http://schemas.microsoft.com/office/drawing/2014/main" id="{C6F06144-9481-5143-9A84-2125295B2A47}"/>
                  </a:ext>
                </a:extLst>
              </p:cNvPr>
              <p:cNvCxnSpPr>
                <a:cxnSpLocks/>
              </p:cNvCxnSpPr>
              <p:nvPr/>
            </p:nvCxnSpPr>
            <p:spPr>
              <a:xfrm flipH="1" flipV="1">
                <a:off x="3073236" y="7703201"/>
                <a:ext cx="1435306" cy="246479"/>
              </a:xfrm>
              <a:prstGeom prst="straightConnector1">
                <a:avLst/>
              </a:prstGeom>
              <a:ln w="508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5" name="直線矢印コネクタ 24">
                <a:extLst>
                  <a:ext uri="{FF2B5EF4-FFF2-40B4-BE49-F238E27FC236}">
                    <a16:creationId xmlns:a16="http://schemas.microsoft.com/office/drawing/2014/main" id="{93F3867F-B78E-6A41-9C49-4D2D6F0DAC5A}"/>
                  </a:ext>
                </a:extLst>
              </p:cNvPr>
              <p:cNvCxnSpPr>
                <a:cxnSpLocks/>
              </p:cNvCxnSpPr>
              <p:nvPr/>
            </p:nvCxnSpPr>
            <p:spPr>
              <a:xfrm flipH="1" flipV="1">
                <a:off x="3418907" y="6819413"/>
                <a:ext cx="1189145" cy="765810"/>
              </a:xfrm>
              <a:prstGeom prst="straightConnector1">
                <a:avLst/>
              </a:prstGeom>
              <a:ln w="508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0" name="正方形/長方形 39">
                <a:extLst>
                  <a:ext uri="{FF2B5EF4-FFF2-40B4-BE49-F238E27FC236}">
                    <a16:creationId xmlns:a16="http://schemas.microsoft.com/office/drawing/2014/main" id="{7D01DE52-693B-5B46-9CE9-176163D95E2D}"/>
                  </a:ext>
                </a:extLst>
              </p:cNvPr>
              <p:cNvSpPr/>
              <p:nvPr/>
            </p:nvSpPr>
            <p:spPr>
              <a:xfrm>
                <a:off x="4177793" y="6891418"/>
                <a:ext cx="4636206" cy="477054"/>
              </a:xfrm>
              <a:prstGeom prst="rect">
                <a:avLst/>
              </a:prstGeom>
            </p:spPr>
            <p:txBody>
              <a:bodyPr wrap="none">
                <a:spAutoFit/>
              </a:bodyPr>
              <a:lstStyle/>
              <a:p>
                <a:r>
                  <a:rPr lang="en-US" altLang="ja-JP" sz="2500" dirty="0"/>
                  <a:t>Microscopic/local segmentation</a:t>
                </a:r>
                <a:endParaRPr lang="ja-JP" altLang="en-US" sz="2500"/>
              </a:p>
            </p:txBody>
          </p:sp>
          <p:sp>
            <p:nvSpPr>
              <p:cNvPr id="41" name="正方形/長方形 40">
                <a:extLst>
                  <a:ext uri="{FF2B5EF4-FFF2-40B4-BE49-F238E27FC236}">
                    <a16:creationId xmlns:a16="http://schemas.microsoft.com/office/drawing/2014/main" id="{DC59B867-CDD7-264E-BEEC-C345F5B19252}"/>
                  </a:ext>
                </a:extLst>
              </p:cNvPr>
              <p:cNvSpPr/>
              <p:nvPr/>
            </p:nvSpPr>
            <p:spPr>
              <a:xfrm>
                <a:off x="4756573" y="7560984"/>
                <a:ext cx="3032561" cy="861774"/>
              </a:xfrm>
              <a:prstGeom prst="rect">
                <a:avLst/>
              </a:prstGeom>
            </p:spPr>
            <p:txBody>
              <a:bodyPr wrap="none">
                <a:spAutoFit/>
              </a:bodyPr>
              <a:lstStyle/>
              <a:p>
                <a:r>
                  <a:rPr lang="ja-JP" altLang="en-US" sz="2500"/>
                  <a:t>Intracellular organelle</a:t>
                </a:r>
                <a:endParaRPr lang="en-US" altLang="ja-JP" sz="2500" dirty="0"/>
              </a:p>
              <a:p>
                <a:r>
                  <a:rPr lang="en-US" altLang="ja-JP" sz="2500" dirty="0"/>
                  <a:t>Shape quantitation</a:t>
                </a:r>
                <a:endParaRPr lang="ja-JP" altLang="en-US" sz="2500"/>
              </a:p>
            </p:txBody>
          </p:sp>
        </p:grpSp>
      </p:grpSp>
      <p:grpSp>
        <p:nvGrpSpPr>
          <p:cNvPr id="54" name="グループ化 53">
            <a:extLst>
              <a:ext uri="{FF2B5EF4-FFF2-40B4-BE49-F238E27FC236}">
                <a16:creationId xmlns:a16="http://schemas.microsoft.com/office/drawing/2014/main" id="{48281719-E15A-0A4A-B2A3-BB97B1E728D0}"/>
              </a:ext>
            </a:extLst>
          </p:cNvPr>
          <p:cNvGrpSpPr/>
          <p:nvPr/>
        </p:nvGrpSpPr>
        <p:grpSpPr>
          <a:xfrm>
            <a:off x="8514008" y="5943142"/>
            <a:ext cx="2577744" cy="769441"/>
            <a:chOff x="8514008" y="5943142"/>
            <a:chExt cx="2577744" cy="769441"/>
          </a:xfrm>
        </p:grpSpPr>
        <p:sp>
          <p:nvSpPr>
            <p:cNvPr id="12" name="左右矢印 11">
              <a:extLst>
                <a:ext uri="{FF2B5EF4-FFF2-40B4-BE49-F238E27FC236}">
                  <a16:creationId xmlns:a16="http://schemas.microsoft.com/office/drawing/2014/main" id="{EDE49494-E5E0-5E41-BA70-7D16B3AF3682}"/>
                </a:ext>
              </a:extLst>
            </p:cNvPr>
            <p:cNvSpPr/>
            <p:nvPr/>
          </p:nvSpPr>
          <p:spPr>
            <a:xfrm>
              <a:off x="8514008" y="6021354"/>
              <a:ext cx="1259840" cy="609600"/>
            </a:xfrm>
            <a:prstGeom prst="leftRightArrow">
              <a:avLst/>
            </a:prstGeom>
            <a:blipFill rotWithShape="1">
              <a:blip r:embed="rId5"/>
              <a:srcRect/>
              <a:tile tx="0" ty="0" sx="100000" sy="100000" flip="none" algn="tl"/>
            </a:blip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sp>
          <p:nvSpPr>
            <p:cNvPr id="42" name="テキスト ボックス 41">
              <a:extLst>
                <a:ext uri="{FF2B5EF4-FFF2-40B4-BE49-F238E27FC236}">
                  <a16:creationId xmlns:a16="http://schemas.microsoft.com/office/drawing/2014/main" id="{ED834C22-F013-0544-B63C-3FD4398A72C2}"/>
                </a:ext>
              </a:extLst>
            </p:cNvPr>
            <p:cNvSpPr txBox="1"/>
            <p:nvPr/>
          </p:nvSpPr>
          <p:spPr>
            <a:xfrm>
              <a:off x="9895591" y="5943142"/>
              <a:ext cx="1196161" cy="769441"/>
            </a:xfrm>
            <a:prstGeom prst="rect">
              <a:avLst/>
            </a:prstGeom>
            <a:noFill/>
          </p:spPr>
          <p:txBody>
            <a:bodyPr wrap="none" rtlCol="0">
              <a:spAutoFit/>
            </a:bodyPr>
            <a:lstStyle/>
            <a:p>
              <a:r>
                <a:rPr kumimoji="1" lang="en-US" altLang="ja-JP" sz="2400" dirty="0" err="1">
                  <a:latin typeface="Arial" panose="020B0604020202020204" pitchFamily="34" charset="0"/>
                  <a:cs typeface="Arial" panose="020B0604020202020204" pitchFamily="34" charset="0"/>
                </a:rPr>
                <a:t>Uberon</a:t>
              </a:r>
              <a:endParaRPr kumimoji="1" lang="en-US" altLang="ja-JP" sz="2400" dirty="0">
                <a:latin typeface="Arial" panose="020B0604020202020204" pitchFamily="34" charset="0"/>
                <a:cs typeface="Arial" panose="020B0604020202020204" pitchFamily="34" charset="0"/>
              </a:endParaRPr>
            </a:p>
            <a:p>
              <a:r>
                <a:rPr kumimoji="1" lang="en-US" altLang="ja-JP" sz="2000" dirty="0">
                  <a:latin typeface="Arial" panose="020B0604020202020204" pitchFamily="34" charset="0"/>
                  <a:cs typeface="Arial" panose="020B0604020202020204" pitchFamily="34" charset="0"/>
                </a:rPr>
                <a:t>others</a:t>
              </a:r>
              <a:endParaRPr kumimoji="1" lang="ja-JP" altLang="en-US" sz="2000">
                <a:latin typeface="Arial" panose="020B0604020202020204" pitchFamily="34" charset="0"/>
                <a:cs typeface="Arial" panose="020B0604020202020204" pitchFamily="34" charset="0"/>
              </a:endParaRPr>
            </a:p>
          </p:txBody>
        </p:sp>
      </p:grpSp>
      <p:grpSp>
        <p:nvGrpSpPr>
          <p:cNvPr id="49" name="グループ化 48">
            <a:extLst>
              <a:ext uri="{FF2B5EF4-FFF2-40B4-BE49-F238E27FC236}">
                <a16:creationId xmlns:a16="http://schemas.microsoft.com/office/drawing/2014/main" id="{73C65407-FFFD-8D48-872E-36E7AECAD5DB}"/>
              </a:ext>
            </a:extLst>
          </p:cNvPr>
          <p:cNvGrpSpPr/>
          <p:nvPr/>
        </p:nvGrpSpPr>
        <p:grpSpPr>
          <a:xfrm>
            <a:off x="6763533" y="1665492"/>
            <a:ext cx="5706102" cy="2809967"/>
            <a:chOff x="6763533" y="1665492"/>
            <a:chExt cx="5706102" cy="2809967"/>
          </a:xfrm>
        </p:grpSpPr>
        <p:sp>
          <p:nvSpPr>
            <p:cNvPr id="13" name="テキスト ボックス 12">
              <a:extLst>
                <a:ext uri="{FF2B5EF4-FFF2-40B4-BE49-F238E27FC236}">
                  <a16:creationId xmlns:a16="http://schemas.microsoft.com/office/drawing/2014/main" id="{FA6B38D8-CE9F-E240-96B0-27A5C77057E9}"/>
                </a:ext>
              </a:extLst>
            </p:cNvPr>
            <p:cNvSpPr txBox="1"/>
            <p:nvPr/>
          </p:nvSpPr>
          <p:spPr>
            <a:xfrm>
              <a:off x="8016172" y="1665492"/>
              <a:ext cx="4453463" cy="430887"/>
            </a:xfrm>
            <a:prstGeom prst="rect">
              <a:avLst/>
            </a:prstGeom>
            <a:noFill/>
          </p:spPr>
          <p:txBody>
            <a:bodyPr wrap="none" rtlCol="0">
              <a:spAutoFit/>
            </a:bodyPr>
            <a:lstStyle/>
            <a:p>
              <a:r>
                <a:rPr kumimoji="1" lang="en-US" altLang="ja-JP" sz="2200" dirty="0" err="1">
                  <a:latin typeface="Arial" panose="020B0604020202020204" pitchFamily="34" charset="0"/>
                  <a:cs typeface="Arial" panose="020B0604020202020204" pitchFamily="34" charset="0"/>
                </a:rPr>
                <a:t>Uberon</a:t>
              </a:r>
              <a:r>
                <a:rPr kumimoji="1" lang="en-US" altLang="ja-JP" sz="2200" dirty="0">
                  <a:latin typeface="Arial" panose="020B0604020202020204" pitchFamily="34" charset="0"/>
                  <a:cs typeface="Arial" panose="020B0604020202020204" pitchFamily="34" charset="0"/>
                </a:rPr>
                <a:t>: UBER-anatomy ontology</a:t>
              </a:r>
              <a:endParaRPr kumimoji="1" lang="ja-JP" altLang="en-US" sz="2200">
                <a:latin typeface="Arial" panose="020B0604020202020204" pitchFamily="34" charset="0"/>
                <a:cs typeface="Arial" panose="020B0604020202020204" pitchFamily="34" charset="0"/>
              </a:endParaRPr>
            </a:p>
          </p:txBody>
        </p:sp>
        <p:pic>
          <p:nvPicPr>
            <p:cNvPr id="15" name="図 14">
              <a:extLst>
                <a:ext uri="{FF2B5EF4-FFF2-40B4-BE49-F238E27FC236}">
                  <a16:creationId xmlns:a16="http://schemas.microsoft.com/office/drawing/2014/main" id="{4E029A40-2F35-7F45-B49D-88256D93B30A}"/>
                </a:ext>
              </a:extLst>
            </p:cNvPr>
            <p:cNvPicPr>
              <a:picLocks noChangeAspect="1"/>
            </p:cNvPicPr>
            <p:nvPr/>
          </p:nvPicPr>
          <p:blipFill rotWithShape="1">
            <a:blip r:embed="rId6">
              <a:extLst>
                <a:ext uri="{28A0092B-C50C-407E-A947-70E740481C1C}">
                  <a14:useLocalDpi xmlns:a14="http://schemas.microsoft.com/office/drawing/2010/main" val="0"/>
                </a:ext>
              </a:extLst>
            </a:blip>
            <a:srcRect l="39000" t="53252" r="4024" b="2603"/>
            <a:stretch/>
          </p:blipFill>
          <p:spPr>
            <a:xfrm>
              <a:off x="8016172" y="2226282"/>
              <a:ext cx="3324646" cy="2249177"/>
            </a:xfrm>
            <a:prstGeom prst="rect">
              <a:avLst/>
            </a:prstGeom>
          </p:spPr>
        </p:pic>
        <p:sp>
          <p:nvSpPr>
            <p:cNvPr id="43" name="左右矢印 42">
              <a:extLst>
                <a:ext uri="{FF2B5EF4-FFF2-40B4-BE49-F238E27FC236}">
                  <a16:creationId xmlns:a16="http://schemas.microsoft.com/office/drawing/2014/main" id="{F37EB7FA-7BF8-4E42-A19F-CE3D7E0A4112}"/>
                </a:ext>
              </a:extLst>
            </p:cNvPr>
            <p:cNvSpPr/>
            <p:nvPr/>
          </p:nvSpPr>
          <p:spPr>
            <a:xfrm>
              <a:off x="6763533" y="3046070"/>
              <a:ext cx="1259840" cy="609600"/>
            </a:xfrm>
            <a:prstGeom prst="leftRightArrow">
              <a:avLst/>
            </a:prstGeom>
            <a:blipFill rotWithShape="1">
              <a:blip r:embed="rId5"/>
              <a:srcRect/>
              <a:tile tx="0" ty="0" sx="100000" sy="100000" flip="none" algn="tl"/>
            </a:blip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grpSp>
      <p:grpSp>
        <p:nvGrpSpPr>
          <p:cNvPr id="55" name="グループ化 54">
            <a:extLst>
              <a:ext uri="{FF2B5EF4-FFF2-40B4-BE49-F238E27FC236}">
                <a16:creationId xmlns:a16="http://schemas.microsoft.com/office/drawing/2014/main" id="{8BB9A29D-5636-9C4B-B0C6-E1948F3E0E9B}"/>
              </a:ext>
            </a:extLst>
          </p:cNvPr>
          <p:cNvGrpSpPr/>
          <p:nvPr/>
        </p:nvGrpSpPr>
        <p:grpSpPr>
          <a:xfrm>
            <a:off x="8618533" y="6764719"/>
            <a:ext cx="4260579" cy="2182305"/>
            <a:chOff x="8618533" y="6764719"/>
            <a:chExt cx="4260579" cy="2182305"/>
          </a:xfrm>
        </p:grpSpPr>
        <p:sp>
          <p:nvSpPr>
            <p:cNvPr id="21" name="テキスト ボックス 20">
              <a:extLst>
                <a:ext uri="{FF2B5EF4-FFF2-40B4-BE49-F238E27FC236}">
                  <a16:creationId xmlns:a16="http://schemas.microsoft.com/office/drawing/2014/main" id="{D446C057-D7C7-9B45-BBD9-B035FD3910E5}"/>
                </a:ext>
              </a:extLst>
            </p:cNvPr>
            <p:cNvSpPr txBox="1"/>
            <p:nvPr/>
          </p:nvSpPr>
          <p:spPr>
            <a:xfrm>
              <a:off x="9648740" y="6764719"/>
              <a:ext cx="3230372" cy="400110"/>
            </a:xfrm>
            <a:prstGeom prst="rect">
              <a:avLst/>
            </a:prstGeom>
            <a:noFill/>
          </p:spPr>
          <p:txBody>
            <a:bodyPr wrap="none" rtlCol="0">
              <a:spAutoFit/>
            </a:bodyPr>
            <a:lstStyle/>
            <a:p>
              <a:r>
                <a:rPr kumimoji="1" lang="en-US" altLang="ja-JP" sz="2000" dirty="0">
                  <a:latin typeface="Arial" panose="020B0604020202020204" pitchFamily="34" charset="0"/>
                  <a:cs typeface="Arial" panose="020B0604020202020204" pitchFamily="34" charset="0"/>
                </a:rPr>
                <a:t>Gene Ontology &amp;/or others</a:t>
              </a:r>
              <a:endParaRPr kumimoji="1" lang="ja-JP" altLang="en-US" sz="2000">
                <a:latin typeface="Arial" panose="020B0604020202020204" pitchFamily="34" charset="0"/>
                <a:cs typeface="Arial" panose="020B0604020202020204" pitchFamily="34" charset="0"/>
              </a:endParaRPr>
            </a:p>
          </p:txBody>
        </p:sp>
        <p:grpSp>
          <p:nvGrpSpPr>
            <p:cNvPr id="45" name="グループ化 44">
              <a:extLst>
                <a:ext uri="{FF2B5EF4-FFF2-40B4-BE49-F238E27FC236}">
                  <a16:creationId xmlns:a16="http://schemas.microsoft.com/office/drawing/2014/main" id="{86CEE67E-A53E-6245-839B-C8143E5E8B3B}"/>
                </a:ext>
              </a:extLst>
            </p:cNvPr>
            <p:cNvGrpSpPr/>
            <p:nvPr/>
          </p:nvGrpSpPr>
          <p:grpSpPr>
            <a:xfrm>
              <a:off x="9882980" y="7183542"/>
              <a:ext cx="2160000" cy="1763482"/>
              <a:chOff x="9306511" y="7263051"/>
              <a:chExt cx="2160000" cy="1763482"/>
            </a:xfrm>
          </p:grpSpPr>
          <p:pic>
            <p:nvPicPr>
              <p:cNvPr id="23" name="図 22">
                <a:extLst>
                  <a:ext uri="{FF2B5EF4-FFF2-40B4-BE49-F238E27FC236}">
                    <a16:creationId xmlns:a16="http://schemas.microsoft.com/office/drawing/2014/main" id="{00827DFC-ECD7-D140-B53C-8AFE51B57FB4}"/>
                  </a:ext>
                </a:extLst>
              </p:cNvPr>
              <p:cNvPicPr>
                <a:picLocks noChangeAspect="1"/>
              </p:cNvPicPr>
              <p:nvPr/>
            </p:nvPicPr>
            <p:blipFill rotWithShape="1">
              <a:blip r:embed="rId7">
                <a:extLst>
                  <a:ext uri="{28A0092B-C50C-407E-A947-70E740481C1C}">
                    <a14:useLocalDpi xmlns:a14="http://schemas.microsoft.com/office/drawing/2010/main" val="0"/>
                  </a:ext>
                </a:extLst>
              </a:blip>
              <a:srcRect l="23689" t="64441" r="21129" b="2437"/>
              <a:stretch/>
            </p:blipFill>
            <p:spPr>
              <a:xfrm>
                <a:off x="9306511" y="7263051"/>
                <a:ext cx="2160000" cy="1763482"/>
              </a:xfrm>
              <a:prstGeom prst="rect">
                <a:avLst/>
              </a:prstGeom>
            </p:spPr>
          </p:pic>
          <p:pic>
            <p:nvPicPr>
              <p:cNvPr id="22" name="図 21">
                <a:extLst>
                  <a:ext uri="{FF2B5EF4-FFF2-40B4-BE49-F238E27FC236}">
                    <a16:creationId xmlns:a16="http://schemas.microsoft.com/office/drawing/2014/main" id="{03DE5E88-D1CF-A048-AC2C-2BCBB82C4D61}"/>
                  </a:ext>
                </a:extLst>
              </p:cNvPr>
              <p:cNvPicPr>
                <a:picLocks noChangeAspect="1"/>
              </p:cNvPicPr>
              <p:nvPr/>
            </p:nvPicPr>
            <p:blipFill rotWithShape="1">
              <a:blip r:embed="rId8">
                <a:extLst>
                  <a:ext uri="{28A0092B-C50C-407E-A947-70E740481C1C}">
                    <a14:useLocalDpi xmlns:a14="http://schemas.microsoft.com/office/drawing/2010/main" val="0"/>
                  </a:ext>
                </a:extLst>
              </a:blip>
              <a:srcRect l="25289" t="80518" r="26747"/>
              <a:stretch/>
            </p:blipFill>
            <p:spPr>
              <a:xfrm>
                <a:off x="9306511" y="8043586"/>
                <a:ext cx="2160000" cy="975013"/>
              </a:xfrm>
              <a:prstGeom prst="rect">
                <a:avLst/>
              </a:prstGeom>
            </p:spPr>
          </p:pic>
        </p:grpSp>
        <p:sp>
          <p:nvSpPr>
            <p:cNvPr id="44" name="左右矢印 43">
              <a:extLst>
                <a:ext uri="{FF2B5EF4-FFF2-40B4-BE49-F238E27FC236}">
                  <a16:creationId xmlns:a16="http://schemas.microsoft.com/office/drawing/2014/main" id="{F12604E4-D274-4945-B464-8E6D654A9BFE}"/>
                </a:ext>
              </a:extLst>
            </p:cNvPr>
            <p:cNvSpPr/>
            <p:nvPr/>
          </p:nvSpPr>
          <p:spPr>
            <a:xfrm>
              <a:off x="8618533" y="7506854"/>
              <a:ext cx="1259840" cy="609600"/>
            </a:xfrm>
            <a:prstGeom prst="leftRightArrow">
              <a:avLst/>
            </a:prstGeom>
            <a:blipFill rotWithShape="1">
              <a:blip r:embed="rId5"/>
              <a:srcRect/>
              <a:tile tx="0" ty="0" sx="100000" sy="100000" flip="none" algn="tl"/>
            </a:blip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grpSp>
      <p:sp>
        <p:nvSpPr>
          <p:cNvPr id="46" name="テキスト ボックス 45">
            <a:extLst>
              <a:ext uri="{FF2B5EF4-FFF2-40B4-BE49-F238E27FC236}">
                <a16:creationId xmlns:a16="http://schemas.microsoft.com/office/drawing/2014/main" id="{82D890AF-F9E4-794E-9FFF-6A0C222640D0}"/>
              </a:ext>
            </a:extLst>
          </p:cNvPr>
          <p:cNvSpPr txBox="1"/>
          <p:nvPr/>
        </p:nvSpPr>
        <p:spPr>
          <a:xfrm>
            <a:off x="142824" y="781646"/>
            <a:ext cx="1383392" cy="564257"/>
          </a:xfrm>
          <a:prstGeom prst="rect">
            <a:avLst/>
          </a:prstGeom>
          <a:noFill/>
          <a:ln w="12700" cap="flat">
            <a:solidFill>
              <a:schemeClr val="accent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altLang="ja-JP" sz="3000" b="0" i="0" u="none" strike="noStrike" cap="none" spc="0" normalizeH="0" baseline="0" dirty="0">
                <a:ln>
                  <a:noFill/>
                </a:ln>
                <a:solidFill>
                  <a:srgbClr val="000000"/>
                </a:solidFill>
                <a:effectLst/>
                <a:uFillTx/>
                <a:latin typeface="Helvetica"/>
                <a:ea typeface="Helvetica"/>
                <a:cs typeface="Helvetica"/>
                <a:sym typeface="Helvetica"/>
              </a:rPr>
              <a:t>Current</a:t>
            </a:r>
            <a:endParaRPr kumimoji="0" lang="ja-JP" altLang="en-US" sz="3000" b="0" i="0" u="none" strike="noStrike" cap="none" spc="0" normalizeH="0" baseline="0">
              <a:ln>
                <a:noFill/>
              </a:ln>
              <a:solidFill>
                <a:srgbClr val="000000"/>
              </a:solidFill>
              <a:effectLst/>
              <a:uFillTx/>
              <a:latin typeface="Helvetica"/>
              <a:ea typeface="Helvetica"/>
              <a:cs typeface="Helvetica"/>
              <a:sym typeface="Helvetica"/>
            </a:endParaRPr>
          </a:p>
        </p:txBody>
      </p:sp>
      <p:grpSp>
        <p:nvGrpSpPr>
          <p:cNvPr id="50" name="グループ化 49">
            <a:extLst>
              <a:ext uri="{FF2B5EF4-FFF2-40B4-BE49-F238E27FC236}">
                <a16:creationId xmlns:a16="http://schemas.microsoft.com/office/drawing/2014/main" id="{10FF196B-53A8-4446-841C-A621E6B84AD4}"/>
              </a:ext>
            </a:extLst>
          </p:cNvPr>
          <p:cNvGrpSpPr/>
          <p:nvPr/>
        </p:nvGrpSpPr>
        <p:grpSpPr>
          <a:xfrm>
            <a:off x="142824" y="4678181"/>
            <a:ext cx="8021032" cy="933245"/>
            <a:chOff x="142824" y="4678181"/>
            <a:chExt cx="8021032" cy="933245"/>
          </a:xfrm>
        </p:grpSpPr>
        <p:sp>
          <p:nvSpPr>
            <p:cNvPr id="16" name="矢印: 下 11">
              <a:extLst>
                <a:ext uri="{FF2B5EF4-FFF2-40B4-BE49-F238E27FC236}">
                  <a16:creationId xmlns:a16="http://schemas.microsoft.com/office/drawing/2014/main" id="{D68E7BF7-007B-3947-A85E-FF724A197112}"/>
                </a:ext>
              </a:extLst>
            </p:cNvPr>
            <p:cNvSpPr/>
            <p:nvPr/>
          </p:nvSpPr>
          <p:spPr>
            <a:xfrm>
              <a:off x="1554791" y="4678181"/>
              <a:ext cx="1518445" cy="933245"/>
            </a:xfrm>
            <a:prstGeom prst="downArrow">
              <a:avLst/>
            </a:prstGeom>
            <a:solidFill>
              <a:schemeClr val="accent4">
                <a:lumMod val="20000"/>
                <a:lumOff val="80000"/>
              </a:schemeClr>
            </a:solidFill>
            <a:ln w="317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ボックス 17">
              <a:extLst>
                <a:ext uri="{FF2B5EF4-FFF2-40B4-BE49-F238E27FC236}">
                  <a16:creationId xmlns:a16="http://schemas.microsoft.com/office/drawing/2014/main" id="{3F725E14-89CE-D64D-8DC9-655953F6FA61}"/>
                </a:ext>
              </a:extLst>
            </p:cNvPr>
            <p:cNvSpPr txBox="1"/>
            <p:nvPr/>
          </p:nvSpPr>
          <p:spPr>
            <a:xfrm>
              <a:off x="3387920" y="4691201"/>
              <a:ext cx="4775936"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kumimoji="0" lang="en-US" altLang="ja-JP" sz="2500" b="1" i="0" u="none" strike="noStrike" cap="none" spc="0" normalizeH="0" baseline="0" dirty="0">
                  <a:ln>
                    <a:noFill/>
                  </a:ln>
                  <a:solidFill>
                    <a:schemeClr val="accent1">
                      <a:lumMod val="50000"/>
                    </a:schemeClr>
                  </a:solidFill>
                  <a:effectLst/>
                  <a:uFillTx/>
                  <a:latin typeface="Helvetica"/>
                  <a:ea typeface="Helvetica"/>
                  <a:cs typeface="Helvetica"/>
                  <a:sym typeface="Helvetica"/>
                </a:rPr>
                <a:t>Multiple image segmentation using deep learning</a:t>
              </a:r>
              <a:endParaRPr kumimoji="0" lang="ja-JP" altLang="en-US" sz="2500" b="1" i="0" u="none" strike="noStrike" cap="none" spc="0" normalizeH="0" baseline="0">
                <a:ln>
                  <a:noFill/>
                </a:ln>
                <a:solidFill>
                  <a:schemeClr val="accent1">
                    <a:lumMod val="50000"/>
                  </a:schemeClr>
                </a:solidFill>
                <a:effectLst/>
                <a:uFillTx/>
                <a:latin typeface="Helvetica"/>
                <a:ea typeface="Helvetica"/>
                <a:cs typeface="Helvetica"/>
                <a:sym typeface="Helvetica"/>
              </a:endParaRPr>
            </a:p>
          </p:txBody>
        </p:sp>
        <p:sp>
          <p:nvSpPr>
            <p:cNvPr id="47" name="テキスト ボックス 46">
              <a:extLst>
                <a:ext uri="{FF2B5EF4-FFF2-40B4-BE49-F238E27FC236}">
                  <a16:creationId xmlns:a16="http://schemas.microsoft.com/office/drawing/2014/main" id="{55A7E4B8-45C2-6D44-BBD2-F494789BD3D4}"/>
                </a:ext>
              </a:extLst>
            </p:cNvPr>
            <p:cNvSpPr txBox="1"/>
            <p:nvPr/>
          </p:nvSpPr>
          <p:spPr>
            <a:xfrm>
              <a:off x="142824" y="4881662"/>
              <a:ext cx="1062791" cy="564257"/>
            </a:xfrm>
            <a:prstGeom prst="rect">
              <a:avLst/>
            </a:prstGeom>
            <a:noFill/>
            <a:ln w="12700" cap="flat">
              <a:solidFill>
                <a:schemeClr val="accent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kumimoji="0" lang="en-US" altLang="ja-JP" sz="3000" b="0" i="0" u="none" strike="noStrike" cap="none" spc="0" normalizeH="0" baseline="0" dirty="0">
                  <a:ln>
                    <a:noFill/>
                  </a:ln>
                  <a:solidFill>
                    <a:srgbClr val="000000"/>
                  </a:solidFill>
                  <a:effectLst/>
                  <a:uFillTx/>
                  <a:latin typeface="Helvetica"/>
                  <a:ea typeface="Helvetica"/>
                  <a:cs typeface="Helvetica"/>
                  <a:sym typeface="Helvetica"/>
                </a:rPr>
                <a:t>BH19</a:t>
              </a:r>
              <a:endParaRPr kumimoji="0" lang="ja-JP" altLang="en-US" sz="3000" b="0" i="0" u="none" strike="noStrike" cap="none" spc="0" normalizeH="0" baseline="0">
                <a:ln>
                  <a:noFill/>
                </a:ln>
                <a:solidFill>
                  <a:srgbClr val="000000"/>
                </a:solidFill>
                <a:effectLst/>
                <a:uFillTx/>
                <a:latin typeface="Helvetica"/>
                <a:ea typeface="Helvetica"/>
                <a:cs typeface="Helvetica"/>
                <a:sym typeface="Helvetica"/>
              </a:endParaRPr>
            </a:p>
          </p:txBody>
        </p:sp>
      </p:grpSp>
    </p:spTree>
    <p:extLst>
      <p:ext uri="{BB962C8B-B14F-4D97-AF65-F5344CB8AC3E}">
        <p14:creationId xmlns:p14="http://schemas.microsoft.com/office/powerpoint/2010/main" val="285390074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oday’s presentation">
            <a:extLst>
              <a:ext uri="{FF2B5EF4-FFF2-40B4-BE49-F238E27FC236}">
                <a16:creationId xmlns:a16="http://schemas.microsoft.com/office/drawing/2014/main" id="{4DC7ADA0-EC33-8B48-A0FB-CBC1CFD9154B}"/>
              </a:ext>
            </a:extLst>
          </p:cNvPr>
          <p:cNvSpPr txBox="1"/>
          <p:nvPr/>
        </p:nvSpPr>
        <p:spPr>
          <a:xfrm>
            <a:off x="385011" y="279026"/>
            <a:ext cx="10507578" cy="8597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r>
              <a:rPr lang="en-US" altLang="ja-JP" sz="6000" dirty="0"/>
              <a:t>Middle wrap-up s</a:t>
            </a:r>
            <a:r>
              <a:rPr lang="en-US" sz="6000" dirty="0"/>
              <a:t>ummary</a:t>
            </a:r>
            <a:endParaRPr sz="6000" dirty="0"/>
          </a:p>
        </p:txBody>
      </p:sp>
    </p:spTree>
    <p:extLst>
      <p:ext uri="{BB962C8B-B14F-4D97-AF65-F5344CB8AC3E}">
        <p14:creationId xmlns:p14="http://schemas.microsoft.com/office/powerpoint/2010/main" val="193244465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oday’s presentation">
            <a:extLst>
              <a:ext uri="{FF2B5EF4-FFF2-40B4-BE49-F238E27FC236}">
                <a16:creationId xmlns:a16="http://schemas.microsoft.com/office/drawing/2014/main" id="{728ADABF-F5C9-BD4E-A43A-65A6C5BFB3FB}"/>
              </a:ext>
            </a:extLst>
          </p:cNvPr>
          <p:cNvSpPr txBox="1"/>
          <p:nvPr/>
        </p:nvSpPr>
        <p:spPr>
          <a:xfrm>
            <a:off x="1622287" y="328490"/>
            <a:ext cx="9760226" cy="8597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r>
              <a:rPr lang="en-US" sz="6000" dirty="0"/>
              <a:t>Schedule</a:t>
            </a:r>
            <a:endParaRPr sz="6000" dirty="0"/>
          </a:p>
        </p:txBody>
      </p:sp>
      <p:sp>
        <p:nvSpPr>
          <p:cNvPr id="29" name="テキスト ボックス 28">
            <a:extLst>
              <a:ext uri="{FF2B5EF4-FFF2-40B4-BE49-F238E27FC236}">
                <a16:creationId xmlns:a16="http://schemas.microsoft.com/office/drawing/2014/main" id="{0456CCAD-BB12-D540-94ED-BE154FEFC6C4}"/>
              </a:ext>
            </a:extLst>
          </p:cNvPr>
          <p:cNvSpPr txBox="1"/>
          <p:nvPr/>
        </p:nvSpPr>
        <p:spPr>
          <a:xfrm>
            <a:off x="896636" y="1672962"/>
            <a:ext cx="1839407" cy="564257"/>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altLang="ja-JP" sz="3000" dirty="0"/>
              <a:t>2</a:t>
            </a:r>
            <a:r>
              <a:rPr lang="en-US" altLang="ja-JP" sz="3000" baseline="30000" dirty="0"/>
              <a:t>nd</a:t>
            </a:r>
            <a:r>
              <a:rPr lang="en-US" altLang="ja-JP" sz="3000" dirty="0"/>
              <a:t> Sep.</a:t>
            </a:r>
            <a:endParaRPr kumimoji="0" lang="ja-JP" altLang="en-US" sz="3000" b="0" i="0" u="none" strike="noStrike" cap="none" spc="0" normalizeH="0" baseline="0">
              <a:ln>
                <a:noFill/>
              </a:ln>
              <a:solidFill>
                <a:srgbClr val="000000"/>
              </a:solidFill>
              <a:effectLst/>
              <a:uFillTx/>
              <a:ea typeface="Helvetica"/>
              <a:cs typeface="Helvetica"/>
              <a:sym typeface="Helvetica"/>
            </a:endParaRPr>
          </a:p>
        </p:txBody>
      </p:sp>
      <p:sp>
        <p:nvSpPr>
          <p:cNvPr id="30" name="テキスト ボックス 29">
            <a:extLst>
              <a:ext uri="{FF2B5EF4-FFF2-40B4-BE49-F238E27FC236}">
                <a16:creationId xmlns:a16="http://schemas.microsoft.com/office/drawing/2014/main" id="{6D8AA112-5859-724D-8DCD-D450D7DAE00B}"/>
              </a:ext>
            </a:extLst>
          </p:cNvPr>
          <p:cNvSpPr txBox="1"/>
          <p:nvPr/>
        </p:nvSpPr>
        <p:spPr>
          <a:xfrm>
            <a:off x="896636" y="3101744"/>
            <a:ext cx="1839407" cy="564257"/>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altLang="ja-JP" sz="3000" dirty="0"/>
              <a:t>3</a:t>
            </a:r>
            <a:r>
              <a:rPr lang="en-US" altLang="ja-JP" sz="3000" baseline="30000" dirty="0"/>
              <a:t>rd</a:t>
            </a:r>
            <a:r>
              <a:rPr lang="en-US" altLang="ja-JP" sz="3000" dirty="0"/>
              <a:t> Sep.</a:t>
            </a:r>
            <a:endParaRPr kumimoji="0" lang="ja-JP" altLang="en-US" sz="3000" b="0" i="0" u="none" strike="noStrike" cap="none" spc="0" normalizeH="0" baseline="0">
              <a:ln>
                <a:noFill/>
              </a:ln>
              <a:solidFill>
                <a:srgbClr val="000000"/>
              </a:solidFill>
              <a:effectLst/>
              <a:uFillTx/>
              <a:ea typeface="Helvetica"/>
              <a:cs typeface="Helvetica"/>
              <a:sym typeface="Helvetica"/>
            </a:endParaRPr>
          </a:p>
        </p:txBody>
      </p:sp>
      <p:sp>
        <p:nvSpPr>
          <p:cNvPr id="36" name="テキスト ボックス 35">
            <a:extLst>
              <a:ext uri="{FF2B5EF4-FFF2-40B4-BE49-F238E27FC236}">
                <a16:creationId xmlns:a16="http://schemas.microsoft.com/office/drawing/2014/main" id="{088831CB-A906-7A44-AFA1-E97BA398DDB6}"/>
              </a:ext>
            </a:extLst>
          </p:cNvPr>
          <p:cNvSpPr txBox="1"/>
          <p:nvPr/>
        </p:nvSpPr>
        <p:spPr>
          <a:xfrm>
            <a:off x="896635" y="4426947"/>
            <a:ext cx="1839407" cy="564257"/>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altLang="ja-JP" sz="3000" dirty="0"/>
              <a:t>4</a:t>
            </a:r>
            <a:r>
              <a:rPr lang="en-US" altLang="ja-JP" sz="3000" baseline="30000" dirty="0"/>
              <a:t>th</a:t>
            </a:r>
            <a:r>
              <a:rPr lang="en-US" altLang="ja-JP" sz="3000" dirty="0"/>
              <a:t> Sep.</a:t>
            </a:r>
            <a:endParaRPr kumimoji="0" lang="ja-JP" altLang="en-US" sz="3000" b="0" i="0" u="none" strike="noStrike" cap="none" spc="0" normalizeH="0" baseline="0">
              <a:ln>
                <a:noFill/>
              </a:ln>
              <a:solidFill>
                <a:srgbClr val="000000"/>
              </a:solidFill>
              <a:effectLst/>
              <a:uFillTx/>
              <a:ea typeface="Helvetica"/>
              <a:cs typeface="Helvetica"/>
              <a:sym typeface="Helvetica"/>
            </a:endParaRPr>
          </a:p>
        </p:txBody>
      </p:sp>
      <p:sp>
        <p:nvSpPr>
          <p:cNvPr id="37" name="テキスト ボックス 36">
            <a:extLst>
              <a:ext uri="{FF2B5EF4-FFF2-40B4-BE49-F238E27FC236}">
                <a16:creationId xmlns:a16="http://schemas.microsoft.com/office/drawing/2014/main" id="{45894A9E-213D-ED4E-A606-8C57A2E56EA9}"/>
              </a:ext>
            </a:extLst>
          </p:cNvPr>
          <p:cNvSpPr txBox="1"/>
          <p:nvPr/>
        </p:nvSpPr>
        <p:spPr>
          <a:xfrm>
            <a:off x="896635" y="5692827"/>
            <a:ext cx="1839407" cy="564257"/>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altLang="ja-JP" sz="3000" dirty="0"/>
              <a:t>5</a:t>
            </a:r>
            <a:r>
              <a:rPr lang="en-US" altLang="ja-JP" sz="3000" baseline="30000" dirty="0"/>
              <a:t>th</a:t>
            </a:r>
            <a:r>
              <a:rPr lang="en-US" altLang="ja-JP" sz="3000" dirty="0"/>
              <a:t> Sep.</a:t>
            </a:r>
            <a:endParaRPr kumimoji="0" lang="ja-JP" altLang="en-US" sz="3000" b="0" i="0" u="none" strike="noStrike" cap="none" spc="0" normalizeH="0" baseline="0">
              <a:ln>
                <a:noFill/>
              </a:ln>
              <a:solidFill>
                <a:srgbClr val="000000"/>
              </a:solidFill>
              <a:effectLst/>
              <a:uFillTx/>
              <a:ea typeface="Helvetica"/>
              <a:cs typeface="Helvetica"/>
              <a:sym typeface="Helvetica"/>
            </a:endParaRPr>
          </a:p>
        </p:txBody>
      </p:sp>
      <p:sp>
        <p:nvSpPr>
          <p:cNvPr id="39" name="テキスト ボックス 38">
            <a:extLst>
              <a:ext uri="{FF2B5EF4-FFF2-40B4-BE49-F238E27FC236}">
                <a16:creationId xmlns:a16="http://schemas.microsoft.com/office/drawing/2014/main" id="{2E8DF5F0-2A2A-704E-9116-2DFAE7B0E567}"/>
              </a:ext>
            </a:extLst>
          </p:cNvPr>
          <p:cNvSpPr txBox="1"/>
          <p:nvPr/>
        </p:nvSpPr>
        <p:spPr>
          <a:xfrm>
            <a:off x="896635" y="7021819"/>
            <a:ext cx="1839407" cy="564257"/>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altLang="ja-JP" sz="3000" dirty="0"/>
              <a:t>6</a:t>
            </a:r>
            <a:r>
              <a:rPr lang="en-US" altLang="ja-JP" sz="3000" baseline="30000" dirty="0"/>
              <a:t>th</a:t>
            </a:r>
            <a:r>
              <a:rPr lang="en-US" altLang="ja-JP" sz="3000" dirty="0"/>
              <a:t> Sep.</a:t>
            </a:r>
            <a:endParaRPr kumimoji="0" lang="ja-JP" altLang="en-US" sz="3000" b="0" i="0" u="none" strike="noStrike" cap="none" spc="0" normalizeH="0" baseline="0">
              <a:ln>
                <a:noFill/>
              </a:ln>
              <a:solidFill>
                <a:srgbClr val="000000"/>
              </a:solidFill>
              <a:effectLst/>
              <a:uFillTx/>
              <a:ea typeface="Helvetica"/>
              <a:cs typeface="Helvetica"/>
              <a:sym typeface="Helvetica"/>
            </a:endParaRPr>
          </a:p>
        </p:txBody>
      </p:sp>
      <p:sp>
        <p:nvSpPr>
          <p:cNvPr id="40" name="テキスト ボックス 39">
            <a:extLst>
              <a:ext uri="{FF2B5EF4-FFF2-40B4-BE49-F238E27FC236}">
                <a16:creationId xmlns:a16="http://schemas.microsoft.com/office/drawing/2014/main" id="{C3A2606D-7A8E-B947-9401-486581294F2C}"/>
              </a:ext>
            </a:extLst>
          </p:cNvPr>
          <p:cNvSpPr txBox="1"/>
          <p:nvPr/>
        </p:nvSpPr>
        <p:spPr>
          <a:xfrm>
            <a:off x="896634" y="8350809"/>
            <a:ext cx="1839407" cy="564257"/>
          </a:xfrm>
          <a:prstGeom prst="rect">
            <a:avLst/>
          </a:prstGeom>
          <a:noFill/>
          <a:ln w="12700" cap="flat">
            <a:solidFill>
              <a:schemeClr val="bg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a:r>
              <a:rPr lang="en-US" altLang="ja-JP" sz="3000" dirty="0"/>
              <a:t>7</a:t>
            </a:r>
            <a:r>
              <a:rPr lang="en-US" altLang="ja-JP" sz="3000" baseline="30000" dirty="0"/>
              <a:t>th</a:t>
            </a:r>
            <a:r>
              <a:rPr lang="en-US" altLang="ja-JP" sz="3000" dirty="0"/>
              <a:t> Sep.</a:t>
            </a:r>
            <a:endParaRPr kumimoji="0" lang="ja-JP" altLang="en-US" sz="3000" b="0" i="0" u="none" strike="noStrike" cap="none" spc="0" normalizeH="0" baseline="0">
              <a:ln>
                <a:noFill/>
              </a:ln>
              <a:solidFill>
                <a:srgbClr val="000000"/>
              </a:solidFill>
              <a:effectLst/>
              <a:uFillTx/>
              <a:ea typeface="Helvetica"/>
              <a:cs typeface="Helvetica"/>
              <a:sym typeface="Helvetica"/>
            </a:endParaRPr>
          </a:p>
        </p:txBody>
      </p:sp>
      <p:sp>
        <p:nvSpPr>
          <p:cNvPr id="3" name="テキスト ボックス 2">
            <a:extLst>
              <a:ext uri="{FF2B5EF4-FFF2-40B4-BE49-F238E27FC236}">
                <a16:creationId xmlns:a16="http://schemas.microsoft.com/office/drawing/2014/main" id="{D98997F7-3821-7F4B-887F-E6412DDD4CBD}"/>
              </a:ext>
            </a:extLst>
          </p:cNvPr>
          <p:cNvSpPr txBox="1"/>
          <p:nvPr/>
        </p:nvSpPr>
        <p:spPr>
          <a:xfrm>
            <a:off x="2890286" y="8439951"/>
            <a:ext cx="2663687" cy="477054"/>
          </a:xfrm>
          <a:prstGeom prst="rect">
            <a:avLst/>
          </a:prstGeom>
          <a:noFill/>
        </p:spPr>
        <p:txBody>
          <a:bodyPr wrap="square" rtlCol="0">
            <a:spAutoFit/>
          </a:bodyPr>
          <a:lstStyle/>
          <a:p>
            <a:r>
              <a:rPr kumimoji="1" lang="en-US" altLang="ja-JP" sz="2500" dirty="0"/>
              <a:t>Paper work</a:t>
            </a:r>
            <a:endParaRPr kumimoji="1" lang="ja-JP" altLang="en-US" sz="2500"/>
          </a:p>
        </p:txBody>
      </p:sp>
      <p:sp>
        <p:nvSpPr>
          <p:cNvPr id="41" name="テキスト ボックス 40">
            <a:extLst>
              <a:ext uri="{FF2B5EF4-FFF2-40B4-BE49-F238E27FC236}">
                <a16:creationId xmlns:a16="http://schemas.microsoft.com/office/drawing/2014/main" id="{8ACAD0D8-A007-6E48-B464-6CB852E31452}"/>
              </a:ext>
            </a:extLst>
          </p:cNvPr>
          <p:cNvSpPr txBox="1"/>
          <p:nvPr/>
        </p:nvSpPr>
        <p:spPr>
          <a:xfrm>
            <a:off x="2890286" y="1401092"/>
            <a:ext cx="8383774" cy="1107996"/>
          </a:xfrm>
          <a:prstGeom prst="rect">
            <a:avLst/>
          </a:prstGeom>
          <a:noFill/>
        </p:spPr>
        <p:txBody>
          <a:bodyPr wrap="square" rtlCol="0">
            <a:spAutoFit/>
          </a:bodyPr>
          <a:lstStyle/>
          <a:p>
            <a:r>
              <a:rPr kumimoji="1" lang="en-US" altLang="ja-JP" sz="2200" dirty="0"/>
              <a:t>Get ready for the hack.</a:t>
            </a:r>
          </a:p>
          <a:p>
            <a:r>
              <a:rPr kumimoji="1" lang="en-US" altLang="ja-JP" sz="2200" dirty="0"/>
              <a:t>Preparation of image dataset / check computation env.</a:t>
            </a:r>
          </a:p>
          <a:p>
            <a:r>
              <a:rPr kumimoji="1" lang="en-US" altLang="ja-JP" sz="2200" dirty="0"/>
              <a:t>Discussion the progress during the BH19</a:t>
            </a:r>
            <a:endParaRPr kumimoji="1" lang="ja-JP" altLang="en-US" sz="2200"/>
          </a:p>
        </p:txBody>
      </p:sp>
      <p:sp>
        <p:nvSpPr>
          <p:cNvPr id="9" name="下矢印 8">
            <a:extLst>
              <a:ext uri="{FF2B5EF4-FFF2-40B4-BE49-F238E27FC236}">
                <a16:creationId xmlns:a16="http://schemas.microsoft.com/office/drawing/2014/main" id="{5420AB23-488F-D741-94C1-BE70BE0B4ABA}"/>
              </a:ext>
            </a:extLst>
          </p:cNvPr>
          <p:cNvSpPr/>
          <p:nvPr/>
        </p:nvSpPr>
        <p:spPr>
          <a:xfrm>
            <a:off x="7324855" y="3242808"/>
            <a:ext cx="675861" cy="28212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テキスト ボックス 41">
            <a:extLst>
              <a:ext uri="{FF2B5EF4-FFF2-40B4-BE49-F238E27FC236}">
                <a16:creationId xmlns:a16="http://schemas.microsoft.com/office/drawing/2014/main" id="{D1115C20-F414-2B47-A71D-1672EFB276C3}"/>
              </a:ext>
            </a:extLst>
          </p:cNvPr>
          <p:cNvSpPr txBox="1"/>
          <p:nvPr/>
        </p:nvSpPr>
        <p:spPr>
          <a:xfrm>
            <a:off x="8175345" y="2999152"/>
            <a:ext cx="1821928" cy="769441"/>
          </a:xfrm>
          <a:prstGeom prst="rect">
            <a:avLst/>
          </a:prstGeom>
          <a:noFill/>
        </p:spPr>
        <p:txBody>
          <a:bodyPr wrap="square" rtlCol="0">
            <a:spAutoFit/>
          </a:bodyPr>
          <a:lstStyle/>
          <a:p>
            <a:r>
              <a:rPr kumimoji="1" lang="en-US" altLang="ja-JP" sz="2200" dirty="0"/>
              <a:t>1</a:t>
            </a:r>
            <a:r>
              <a:rPr kumimoji="1" lang="en-US" altLang="ja-JP" sz="2200" baseline="30000" dirty="0"/>
              <a:t>st</a:t>
            </a:r>
            <a:r>
              <a:rPr kumimoji="1" lang="en-US" altLang="ja-JP" sz="2200" dirty="0"/>
              <a:t> DL calc. 8h</a:t>
            </a:r>
          </a:p>
          <a:p>
            <a:r>
              <a:rPr kumimoji="1" lang="en-US" altLang="ja-JP" sz="2200" dirty="0"/>
              <a:t>failed</a:t>
            </a:r>
            <a:endParaRPr kumimoji="1" lang="ja-JP" altLang="en-US" sz="2200"/>
          </a:p>
        </p:txBody>
      </p:sp>
      <p:sp>
        <p:nvSpPr>
          <p:cNvPr id="10" name="テキスト ボックス 9">
            <a:extLst>
              <a:ext uri="{FF2B5EF4-FFF2-40B4-BE49-F238E27FC236}">
                <a16:creationId xmlns:a16="http://schemas.microsoft.com/office/drawing/2014/main" id="{BB4C5DA9-8C99-364C-BED7-E067F0B84595}"/>
              </a:ext>
            </a:extLst>
          </p:cNvPr>
          <p:cNvSpPr txBox="1"/>
          <p:nvPr/>
        </p:nvSpPr>
        <p:spPr>
          <a:xfrm>
            <a:off x="10804840" y="1678091"/>
            <a:ext cx="1194473" cy="553998"/>
          </a:xfrm>
          <a:prstGeom prst="rect">
            <a:avLst/>
          </a:prstGeom>
          <a:noFill/>
          <a:ln>
            <a:solidFill>
              <a:schemeClr val="tx1"/>
            </a:solidFill>
          </a:ln>
        </p:spPr>
        <p:txBody>
          <a:bodyPr wrap="square" rtlCol="0">
            <a:spAutoFit/>
          </a:bodyPr>
          <a:lstStyle/>
          <a:p>
            <a:pPr algn="ctr"/>
            <a:r>
              <a:rPr kumimoji="1" lang="en-US" altLang="ja-JP" sz="3000" dirty="0"/>
              <a:t>BBQ</a:t>
            </a:r>
            <a:endParaRPr kumimoji="1" lang="ja-JP" altLang="en-US" sz="3000"/>
          </a:p>
        </p:txBody>
      </p:sp>
      <p:sp>
        <p:nvSpPr>
          <p:cNvPr id="43" name="テキスト ボックス 42">
            <a:extLst>
              <a:ext uri="{FF2B5EF4-FFF2-40B4-BE49-F238E27FC236}">
                <a16:creationId xmlns:a16="http://schemas.microsoft.com/office/drawing/2014/main" id="{E04A3D0E-AFF8-D044-A096-9235C36702F9}"/>
              </a:ext>
            </a:extLst>
          </p:cNvPr>
          <p:cNvSpPr txBox="1"/>
          <p:nvPr/>
        </p:nvSpPr>
        <p:spPr>
          <a:xfrm>
            <a:off x="2890286" y="2816272"/>
            <a:ext cx="4607794" cy="1107996"/>
          </a:xfrm>
          <a:prstGeom prst="rect">
            <a:avLst/>
          </a:prstGeom>
          <a:noFill/>
        </p:spPr>
        <p:txBody>
          <a:bodyPr wrap="square" rtlCol="0">
            <a:spAutoFit/>
          </a:bodyPr>
          <a:lstStyle/>
          <a:p>
            <a:r>
              <a:rPr kumimoji="1" lang="en-US" altLang="ja-JP" sz="2200" dirty="0"/>
              <a:t>Preparation of image dataset</a:t>
            </a:r>
          </a:p>
          <a:p>
            <a:r>
              <a:rPr kumimoji="1" lang="en-US" altLang="ja-JP" sz="2200" dirty="0"/>
              <a:t>DL calc.</a:t>
            </a:r>
          </a:p>
          <a:p>
            <a:r>
              <a:rPr kumimoji="1" lang="en-US" altLang="ja-JP" sz="2200" dirty="0"/>
              <a:t>Discussed class relations related to ROI</a:t>
            </a:r>
          </a:p>
        </p:txBody>
      </p:sp>
      <p:sp>
        <p:nvSpPr>
          <p:cNvPr id="11" name="テキスト ボックス 10">
            <a:extLst>
              <a:ext uri="{FF2B5EF4-FFF2-40B4-BE49-F238E27FC236}">
                <a16:creationId xmlns:a16="http://schemas.microsoft.com/office/drawing/2014/main" id="{3C4B67C9-4819-E44B-9BBB-1C33FF960048}"/>
              </a:ext>
            </a:extLst>
          </p:cNvPr>
          <p:cNvSpPr txBox="1"/>
          <p:nvPr/>
        </p:nvSpPr>
        <p:spPr>
          <a:xfrm>
            <a:off x="9997273" y="4524409"/>
            <a:ext cx="2303900" cy="369332"/>
          </a:xfrm>
          <a:prstGeom prst="rect">
            <a:avLst/>
          </a:prstGeom>
          <a:noFill/>
          <a:ln>
            <a:solidFill>
              <a:schemeClr val="tx1"/>
            </a:solidFill>
          </a:ln>
        </p:spPr>
        <p:txBody>
          <a:bodyPr wrap="none" rtlCol="0">
            <a:spAutoFit/>
          </a:bodyPr>
          <a:lstStyle/>
          <a:p>
            <a:r>
              <a:rPr lang="en-US" altLang="ja-JP" dirty="0"/>
              <a:t>Middle wrap-up (3pm)</a:t>
            </a:r>
            <a:endParaRPr kumimoji="1" lang="ja-JP" altLang="en-US"/>
          </a:p>
        </p:txBody>
      </p:sp>
      <p:sp>
        <p:nvSpPr>
          <p:cNvPr id="18" name="テキスト ボックス 17">
            <a:extLst>
              <a:ext uri="{FF2B5EF4-FFF2-40B4-BE49-F238E27FC236}">
                <a16:creationId xmlns:a16="http://schemas.microsoft.com/office/drawing/2014/main" id="{6E31B122-76B0-7746-9261-6E2C53415FF1}"/>
              </a:ext>
            </a:extLst>
          </p:cNvPr>
          <p:cNvSpPr txBox="1"/>
          <p:nvPr/>
        </p:nvSpPr>
        <p:spPr>
          <a:xfrm>
            <a:off x="13697712" y="4992624"/>
            <a:ext cx="2585964" cy="2031325"/>
          </a:xfrm>
          <a:prstGeom prst="rect">
            <a:avLst/>
          </a:prstGeom>
          <a:noFill/>
        </p:spPr>
        <p:txBody>
          <a:bodyPr wrap="none" rtlCol="0">
            <a:spAutoFit/>
          </a:bodyPr>
          <a:lstStyle/>
          <a:p>
            <a:r>
              <a:rPr kumimoji="1" lang="en-US" altLang="ja-JP" dirty="0"/>
              <a:t>Mask</a:t>
            </a:r>
          </a:p>
          <a:p>
            <a:r>
              <a:rPr kumimoji="1" lang="en-US" altLang="ja-JP" dirty="0"/>
              <a:t>Subclass of image</a:t>
            </a:r>
          </a:p>
          <a:p>
            <a:endParaRPr kumimoji="1" lang="en-US" altLang="ja-JP" dirty="0"/>
          </a:p>
          <a:p>
            <a:r>
              <a:rPr kumimoji="1" lang="en-US" altLang="ja-JP" dirty="0"/>
              <a:t>Image =&gt; Mask</a:t>
            </a:r>
          </a:p>
          <a:p>
            <a:r>
              <a:rPr kumimoji="1" lang="en-US" altLang="ja-JP" dirty="0"/>
              <a:t> Mask</a:t>
            </a:r>
            <a:r>
              <a:rPr kumimoji="1" lang="ja-JP" altLang="en-US"/>
              <a:t>のクラスをつくる</a:t>
            </a:r>
            <a:endParaRPr kumimoji="1" lang="en-US" altLang="ja-JP" dirty="0"/>
          </a:p>
          <a:p>
            <a:endParaRPr kumimoji="1" lang="en-US" altLang="ja-JP" dirty="0"/>
          </a:p>
          <a:p>
            <a:endParaRPr kumimoji="1" lang="ja-JP" altLang="en-US"/>
          </a:p>
        </p:txBody>
      </p:sp>
      <p:sp>
        <p:nvSpPr>
          <p:cNvPr id="44" name="テキスト ボックス 43">
            <a:extLst>
              <a:ext uri="{FF2B5EF4-FFF2-40B4-BE49-F238E27FC236}">
                <a16:creationId xmlns:a16="http://schemas.microsoft.com/office/drawing/2014/main" id="{E57C25C0-08AF-1E44-A37F-6E36148CD305}"/>
              </a:ext>
            </a:extLst>
          </p:cNvPr>
          <p:cNvSpPr txBox="1"/>
          <p:nvPr/>
        </p:nvSpPr>
        <p:spPr>
          <a:xfrm>
            <a:off x="9997273" y="7119281"/>
            <a:ext cx="1005147" cy="369332"/>
          </a:xfrm>
          <a:prstGeom prst="rect">
            <a:avLst/>
          </a:prstGeom>
          <a:noFill/>
          <a:ln>
            <a:solidFill>
              <a:schemeClr val="tx1"/>
            </a:solidFill>
          </a:ln>
        </p:spPr>
        <p:txBody>
          <a:bodyPr wrap="none" rtlCol="0">
            <a:spAutoFit/>
          </a:bodyPr>
          <a:lstStyle/>
          <a:p>
            <a:r>
              <a:rPr lang="en-US" altLang="ja-JP" dirty="0"/>
              <a:t>Wrap-up</a:t>
            </a:r>
            <a:endParaRPr kumimoji="1" lang="ja-JP" altLang="en-US"/>
          </a:p>
        </p:txBody>
      </p:sp>
      <p:sp>
        <p:nvSpPr>
          <p:cNvPr id="45" name="テキスト ボックス 44">
            <a:extLst>
              <a:ext uri="{FF2B5EF4-FFF2-40B4-BE49-F238E27FC236}">
                <a16:creationId xmlns:a16="http://schemas.microsoft.com/office/drawing/2014/main" id="{861D2AA4-BD12-4247-843C-D84DB2B8AD79}"/>
              </a:ext>
            </a:extLst>
          </p:cNvPr>
          <p:cNvSpPr txBox="1"/>
          <p:nvPr/>
        </p:nvSpPr>
        <p:spPr>
          <a:xfrm>
            <a:off x="11382513" y="7026948"/>
            <a:ext cx="1194473" cy="553998"/>
          </a:xfrm>
          <a:prstGeom prst="rect">
            <a:avLst/>
          </a:prstGeom>
          <a:noFill/>
          <a:ln>
            <a:solidFill>
              <a:schemeClr val="tx1"/>
            </a:solidFill>
          </a:ln>
        </p:spPr>
        <p:txBody>
          <a:bodyPr wrap="square" rtlCol="0">
            <a:spAutoFit/>
          </a:bodyPr>
          <a:lstStyle/>
          <a:p>
            <a:pPr algn="ctr"/>
            <a:r>
              <a:rPr kumimoji="1" lang="en-US" altLang="ja-JP" sz="3000" dirty="0"/>
              <a:t>BBQ</a:t>
            </a:r>
            <a:endParaRPr kumimoji="1" lang="ja-JP" altLang="en-US" sz="3000"/>
          </a:p>
        </p:txBody>
      </p:sp>
      <p:sp>
        <p:nvSpPr>
          <p:cNvPr id="46" name="下矢印 45">
            <a:extLst>
              <a:ext uri="{FF2B5EF4-FFF2-40B4-BE49-F238E27FC236}">
                <a16:creationId xmlns:a16="http://schemas.microsoft.com/office/drawing/2014/main" id="{0A2A7D15-7DA4-6149-87B1-D05737A90911}"/>
              </a:ext>
            </a:extLst>
          </p:cNvPr>
          <p:cNvSpPr/>
          <p:nvPr/>
        </p:nvSpPr>
        <p:spPr>
          <a:xfrm>
            <a:off x="7324855" y="4568011"/>
            <a:ext cx="675861" cy="28212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テキスト ボックス 46">
            <a:extLst>
              <a:ext uri="{FF2B5EF4-FFF2-40B4-BE49-F238E27FC236}">
                <a16:creationId xmlns:a16="http://schemas.microsoft.com/office/drawing/2014/main" id="{283A54A1-C7A9-3647-838B-302FE83AEDD3}"/>
              </a:ext>
            </a:extLst>
          </p:cNvPr>
          <p:cNvSpPr txBox="1"/>
          <p:nvPr/>
        </p:nvSpPr>
        <p:spPr>
          <a:xfrm>
            <a:off x="8175345" y="4493631"/>
            <a:ext cx="1821928" cy="430887"/>
          </a:xfrm>
          <a:prstGeom prst="rect">
            <a:avLst/>
          </a:prstGeom>
          <a:noFill/>
        </p:spPr>
        <p:txBody>
          <a:bodyPr wrap="square" rtlCol="0">
            <a:spAutoFit/>
          </a:bodyPr>
          <a:lstStyle/>
          <a:p>
            <a:r>
              <a:rPr kumimoji="1" lang="en-US" altLang="ja-JP" sz="2200" dirty="0"/>
              <a:t>2</a:t>
            </a:r>
            <a:r>
              <a:rPr kumimoji="1" lang="en-US" altLang="ja-JP" sz="2200" baseline="30000" dirty="0"/>
              <a:t>nd</a:t>
            </a:r>
            <a:r>
              <a:rPr kumimoji="1" lang="en-US" altLang="ja-JP" sz="2200" dirty="0"/>
              <a:t> run. 5h</a:t>
            </a:r>
          </a:p>
        </p:txBody>
      </p:sp>
    </p:spTree>
    <p:extLst>
      <p:ext uri="{BB962C8B-B14F-4D97-AF65-F5344CB8AC3E}">
        <p14:creationId xmlns:p14="http://schemas.microsoft.com/office/powerpoint/2010/main" val="140549503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oday’s presentation">
            <a:extLst>
              <a:ext uri="{FF2B5EF4-FFF2-40B4-BE49-F238E27FC236}">
                <a16:creationId xmlns:a16="http://schemas.microsoft.com/office/drawing/2014/main" id="{587F71AC-5827-6E4A-904D-EB376EA8FCA2}"/>
              </a:ext>
            </a:extLst>
          </p:cNvPr>
          <p:cNvSpPr txBox="1"/>
          <p:nvPr/>
        </p:nvSpPr>
        <p:spPr>
          <a:xfrm>
            <a:off x="832577" y="362435"/>
            <a:ext cx="9760226" cy="7412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r>
              <a:rPr lang="en-US" sz="5000" dirty="0"/>
              <a:t>Background &amp; Objective/Task</a:t>
            </a:r>
            <a:endParaRPr sz="5000" dirty="0"/>
          </a:p>
        </p:txBody>
      </p:sp>
      <p:sp>
        <p:nvSpPr>
          <p:cNvPr id="55" name="テキスト ボックス 54">
            <a:extLst>
              <a:ext uri="{FF2B5EF4-FFF2-40B4-BE49-F238E27FC236}">
                <a16:creationId xmlns:a16="http://schemas.microsoft.com/office/drawing/2014/main" id="{D3476649-71A0-8246-B01F-4F7763283255}"/>
              </a:ext>
            </a:extLst>
          </p:cNvPr>
          <p:cNvSpPr txBox="1"/>
          <p:nvPr/>
        </p:nvSpPr>
        <p:spPr>
          <a:xfrm>
            <a:off x="811142" y="2044436"/>
            <a:ext cx="11265764" cy="44779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oAutofit/>
          </a:bodyPr>
          <a:lstStyle/>
          <a:p>
            <a:pPr marL="342900" indent="-342900" algn="just">
              <a:buFontTx/>
              <a:buChar char="-"/>
            </a:pPr>
            <a:r>
              <a:rPr kumimoji="0" lang="en-US" altLang="ja-JP" sz="2400" b="0" i="0" u="none" strike="noStrike" cap="none" spc="0" normalizeH="0" baseline="0" dirty="0">
                <a:ln>
                  <a:noFill/>
                </a:ln>
                <a:solidFill>
                  <a:srgbClr val="000000"/>
                </a:solidFill>
                <a:effectLst/>
                <a:uFillTx/>
                <a:ea typeface="Helvetica"/>
                <a:cs typeface="Helvetica"/>
                <a:sym typeface="Helvetica"/>
              </a:rPr>
              <a:t>We developed an ontology “</a:t>
            </a:r>
            <a:r>
              <a:rPr lang="en-US" altLang="ja-JP" sz="2400" dirty="0"/>
              <a:t>Microscopy ontology” to explain image data, especially electron microscopy images.</a:t>
            </a:r>
          </a:p>
          <a:p>
            <a:pPr marL="342900" indent="-342900" algn="just">
              <a:buFontTx/>
              <a:buChar char="-"/>
            </a:pPr>
            <a:r>
              <a:rPr kumimoji="0" lang="en-US" altLang="ja-JP" sz="2400" b="0" i="0" u="none" strike="noStrike" cap="none" spc="0" normalizeH="0" baseline="0" dirty="0">
                <a:ln>
                  <a:noFill/>
                </a:ln>
                <a:solidFill>
                  <a:srgbClr val="000000"/>
                </a:solidFill>
                <a:effectLst/>
                <a:uFillTx/>
                <a:ea typeface="Helvetica"/>
                <a:cs typeface="Helvetica"/>
                <a:sym typeface="Helvetica"/>
              </a:rPr>
              <a:t>We described the metadata for the images including each image and the combined large image using our developed ontology (</a:t>
            </a:r>
            <a:r>
              <a:rPr lang="en-US" altLang="ja-JP" sz="2400" dirty="0"/>
              <a:t>Kobayashi et al, IJSWIS, 2018.</a:t>
            </a:r>
            <a:r>
              <a:rPr kumimoji="0" lang="en-US" altLang="ja-JP" sz="2400" b="0" i="0" u="none" strike="noStrike" cap="none" spc="0" normalizeH="0" baseline="0" dirty="0">
                <a:ln>
                  <a:noFill/>
                </a:ln>
                <a:solidFill>
                  <a:srgbClr val="000000"/>
                </a:solidFill>
                <a:effectLst/>
                <a:uFillTx/>
                <a:ea typeface="Helvetica"/>
                <a:cs typeface="Helvetica"/>
                <a:sym typeface="Helvetica"/>
              </a:rPr>
              <a:t>).</a:t>
            </a:r>
          </a:p>
          <a:p>
            <a:pPr marL="342900" indent="-342900" algn="just">
              <a:buFontTx/>
              <a:buChar char="-"/>
            </a:pPr>
            <a:r>
              <a:rPr lang="en-US" altLang="ja-JP" sz="2400" dirty="0"/>
              <a:t>We published the images and their metadata via the RIKEN platform (</a:t>
            </a:r>
            <a:r>
              <a:rPr lang="en-US" altLang="ja-JP" sz="2400" dirty="0" err="1"/>
              <a:t>Kume</a:t>
            </a:r>
            <a:r>
              <a:rPr lang="en-US" altLang="ja-JP" sz="2400" dirty="0"/>
              <a:t> et al, JIST2017.: </a:t>
            </a:r>
            <a:r>
              <a:rPr lang="en-US" altLang="ja-JP" sz="2400" dirty="0">
                <a:hlinkClick r:id="rId3"/>
              </a:rPr>
              <a:t>http://clst.multimodal.riken.jp/RIKENImageDB/</a:t>
            </a:r>
            <a:r>
              <a:rPr lang="en-US" altLang="ja-JP" sz="2400" dirty="0"/>
              <a:t>).</a:t>
            </a:r>
          </a:p>
          <a:p>
            <a:pPr marL="342900" indent="-342900" algn="just">
              <a:buFontTx/>
              <a:buChar char="-"/>
            </a:pPr>
            <a:r>
              <a:rPr lang="en-US" altLang="ja-JP" sz="2400" dirty="0">
                <a:highlight>
                  <a:srgbClr val="FFFF00"/>
                </a:highlight>
              </a:rPr>
              <a:t>Issues</a:t>
            </a:r>
            <a:r>
              <a:rPr lang="en-US" altLang="ja-JP" sz="2400" dirty="0"/>
              <a:t>: (1) Currently we manually add the metadata to each image.  It requires time and effort. (2) Only metadata for each image is annotated. It is difficulties to biologically annotate the morphological structures in the image. It is due to no metadata description for ROI &amp;/or masked region and the supporting system. (3) Preparation of training image dataset for DL requires time and effort. </a:t>
            </a:r>
            <a:endParaRPr kumimoji="0" lang="en-US" altLang="ja-JP" sz="2400" b="0" i="0" u="none" strike="noStrike" cap="none" spc="0" normalizeH="0" baseline="0" dirty="0">
              <a:ln>
                <a:noFill/>
              </a:ln>
              <a:solidFill>
                <a:srgbClr val="000000"/>
              </a:solidFill>
              <a:effectLst/>
              <a:uFillTx/>
              <a:ea typeface="Helvetica"/>
              <a:cs typeface="Helvetica"/>
              <a:sym typeface="Helvetica"/>
            </a:endParaRPr>
          </a:p>
        </p:txBody>
      </p:sp>
      <p:sp>
        <p:nvSpPr>
          <p:cNvPr id="56" name="テキスト ボックス 55">
            <a:extLst>
              <a:ext uri="{FF2B5EF4-FFF2-40B4-BE49-F238E27FC236}">
                <a16:creationId xmlns:a16="http://schemas.microsoft.com/office/drawing/2014/main" id="{E66293A2-2FEE-444E-9978-1B9850B15690}"/>
              </a:ext>
            </a:extLst>
          </p:cNvPr>
          <p:cNvSpPr txBox="1"/>
          <p:nvPr/>
        </p:nvSpPr>
        <p:spPr>
          <a:xfrm>
            <a:off x="811143" y="1282497"/>
            <a:ext cx="3600000" cy="564257"/>
          </a:xfrm>
          <a:prstGeom prst="rect">
            <a:avLst/>
          </a:prstGeom>
          <a:noFill/>
          <a:ln w="12700" cap="flat">
            <a:solidFill>
              <a:schemeClr val="accent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algn="ctr"/>
            <a:r>
              <a:rPr lang="en-US" altLang="ja-JP" sz="3200" dirty="0"/>
              <a:t>Background</a:t>
            </a:r>
            <a:endParaRPr kumimoji="0" lang="ja-JP" altLang="en-US" sz="3000" b="0" i="0" u="none" strike="noStrike" cap="none" spc="0" normalizeH="0" baseline="0">
              <a:ln>
                <a:noFill/>
              </a:ln>
              <a:solidFill>
                <a:srgbClr val="000000"/>
              </a:solidFill>
              <a:effectLst/>
              <a:uFillTx/>
              <a:ea typeface="Helvetica"/>
              <a:cs typeface="Helvetica"/>
              <a:sym typeface="Helvetica"/>
            </a:endParaRPr>
          </a:p>
        </p:txBody>
      </p:sp>
      <p:sp>
        <p:nvSpPr>
          <p:cNvPr id="59" name="テキスト ボックス 58">
            <a:extLst>
              <a:ext uri="{FF2B5EF4-FFF2-40B4-BE49-F238E27FC236}">
                <a16:creationId xmlns:a16="http://schemas.microsoft.com/office/drawing/2014/main" id="{35BB9089-35A0-F346-B1F9-CD7CAC8FFDFF}"/>
              </a:ext>
            </a:extLst>
          </p:cNvPr>
          <p:cNvSpPr txBox="1"/>
          <p:nvPr/>
        </p:nvSpPr>
        <p:spPr>
          <a:xfrm>
            <a:off x="811143" y="6686254"/>
            <a:ext cx="3600000" cy="564257"/>
          </a:xfrm>
          <a:prstGeom prst="rect">
            <a:avLst/>
          </a:prstGeom>
          <a:noFill/>
          <a:ln w="12700" cap="flat">
            <a:solidFill>
              <a:schemeClr val="accent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algn="ctr"/>
            <a:r>
              <a:rPr lang="en-US" altLang="ja-JP" sz="3200" dirty="0"/>
              <a:t>Objective / Task</a:t>
            </a:r>
            <a:endParaRPr kumimoji="0" lang="ja-JP" altLang="en-US" sz="3000" b="0" i="0" u="none" strike="noStrike" cap="none" spc="0" normalizeH="0" baseline="0">
              <a:ln>
                <a:noFill/>
              </a:ln>
              <a:solidFill>
                <a:srgbClr val="000000"/>
              </a:solidFill>
              <a:effectLst/>
              <a:uFillTx/>
              <a:ea typeface="Helvetica"/>
              <a:cs typeface="Helvetica"/>
              <a:sym typeface="Helvetica"/>
            </a:endParaRPr>
          </a:p>
        </p:txBody>
      </p:sp>
      <p:sp>
        <p:nvSpPr>
          <p:cNvPr id="60" name="テキスト ボックス 59">
            <a:extLst>
              <a:ext uri="{FF2B5EF4-FFF2-40B4-BE49-F238E27FC236}">
                <a16:creationId xmlns:a16="http://schemas.microsoft.com/office/drawing/2014/main" id="{8BCEA4CD-EA44-D747-B3AC-72FB337DDC2D}"/>
              </a:ext>
            </a:extLst>
          </p:cNvPr>
          <p:cNvSpPr txBox="1"/>
          <p:nvPr/>
        </p:nvSpPr>
        <p:spPr>
          <a:xfrm>
            <a:off x="811142" y="7386752"/>
            <a:ext cx="11265763" cy="19249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oAutofit/>
          </a:bodyPr>
          <a:lstStyle/>
          <a:p>
            <a:pPr marL="342900" indent="-342900" algn="just">
              <a:buFontTx/>
              <a:buChar char="-"/>
            </a:pPr>
            <a:r>
              <a:rPr kumimoji="0" lang="en-US" altLang="ja-JP" sz="2400" b="0" i="0" u="none" strike="noStrike" cap="none" spc="0" normalizeH="0" baseline="0" dirty="0">
                <a:ln>
                  <a:noFill/>
                </a:ln>
                <a:solidFill>
                  <a:srgbClr val="000000"/>
                </a:solidFill>
                <a:effectLst/>
                <a:uFillTx/>
                <a:ea typeface="Helvetica"/>
                <a:cs typeface="Helvetica"/>
                <a:sym typeface="Helvetica"/>
              </a:rPr>
              <a:t>We discuss the </a:t>
            </a:r>
            <a:r>
              <a:rPr lang="en-US" altLang="ja-JP" sz="2400" dirty="0"/>
              <a:t>metadata description (phenotypes/morphology) for ROI &amp;/or masked region.</a:t>
            </a:r>
            <a:endParaRPr kumimoji="0" lang="en-US" altLang="ja-JP" sz="2400" b="0" i="0" u="none" strike="noStrike" cap="none" spc="0" normalizeH="0" baseline="0" dirty="0">
              <a:ln>
                <a:noFill/>
              </a:ln>
              <a:solidFill>
                <a:srgbClr val="000000"/>
              </a:solidFill>
              <a:effectLst/>
              <a:uFillTx/>
              <a:ea typeface="Helvetica"/>
              <a:cs typeface="Helvetica"/>
              <a:sym typeface="Helvetica"/>
            </a:endParaRPr>
          </a:p>
          <a:p>
            <a:pPr marL="342900" indent="-342900" algn="just">
              <a:buFontTx/>
              <a:buChar char="-"/>
            </a:pPr>
            <a:r>
              <a:rPr kumimoji="0" lang="en-US" altLang="ja-JP" sz="2400" b="0" i="0" u="none" strike="noStrike" cap="none" spc="0" normalizeH="0" baseline="0" dirty="0">
                <a:ln>
                  <a:noFill/>
                </a:ln>
                <a:solidFill>
                  <a:srgbClr val="000000"/>
                </a:solidFill>
                <a:effectLst/>
                <a:uFillTx/>
                <a:ea typeface="Helvetica"/>
                <a:cs typeface="Helvetica"/>
                <a:sym typeface="Helvetica"/>
              </a:rPr>
              <a:t>We try the development of the </a:t>
            </a:r>
            <a:r>
              <a:rPr lang="en-US" altLang="ja-JP" sz="2400" dirty="0"/>
              <a:t>supporting system of metadata annotation for the insight view of images using </a:t>
            </a:r>
            <a:r>
              <a:rPr kumimoji="0" lang="en-US" altLang="ja-JP" sz="2400" b="0" i="0" u="none" strike="noStrike" cap="none" spc="0" normalizeH="0" baseline="0" dirty="0">
                <a:ln>
                  <a:noFill/>
                </a:ln>
                <a:solidFill>
                  <a:srgbClr val="000000"/>
                </a:solidFill>
                <a:effectLst/>
                <a:uFillTx/>
                <a:ea typeface="Helvetica"/>
                <a:cs typeface="Helvetica"/>
                <a:sym typeface="Helvetica"/>
              </a:rPr>
              <a:t>the machine learning.</a:t>
            </a:r>
          </a:p>
          <a:p>
            <a:pPr marL="342900" indent="-342900" algn="just">
              <a:buFontTx/>
              <a:buChar char="-"/>
            </a:pPr>
            <a:r>
              <a:rPr lang="en-US" altLang="ja-JP" sz="2400" dirty="0">
                <a:solidFill>
                  <a:srgbClr val="000000"/>
                </a:solidFill>
                <a:ea typeface="Helvetica"/>
                <a:cs typeface="Helvetica"/>
                <a:sym typeface="Helvetica"/>
              </a:rPr>
              <a:t>We consider an effective  amplification of </a:t>
            </a:r>
            <a:r>
              <a:rPr lang="en-US" altLang="ja-JP" sz="2400" dirty="0"/>
              <a:t>training</a:t>
            </a:r>
            <a:r>
              <a:rPr lang="en-US" altLang="ja-JP" sz="2400" dirty="0">
                <a:solidFill>
                  <a:srgbClr val="000000"/>
                </a:solidFill>
                <a:ea typeface="Helvetica"/>
                <a:cs typeface="Helvetica"/>
                <a:sym typeface="Helvetica"/>
              </a:rPr>
              <a:t> data from a few dataset.</a:t>
            </a:r>
            <a:endParaRPr kumimoji="0" lang="en-US" altLang="ja-JP" sz="2400" b="0" i="0" u="none" strike="noStrike" cap="none" spc="0" normalizeH="0" baseline="0" dirty="0">
              <a:ln>
                <a:noFill/>
              </a:ln>
              <a:solidFill>
                <a:srgbClr val="000000"/>
              </a:solidFill>
              <a:effectLst/>
              <a:uFillTx/>
              <a:ea typeface="Helvetica"/>
              <a:cs typeface="Helvetica"/>
              <a:sym typeface="Helvetica"/>
            </a:endParaRPr>
          </a:p>
        </p:txBody>
      </p:sp>
    </p:spTree>
    <p:extLst>
      <p:ext uri="{BB962C8B-B14F-4D97-AF65-F5344CB8AC3E}">
        <p14:creationId xmlns:p14="http://schemas.microsoft.com/office/powerpoint/2010/main" val="1414099275"/>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正方形/長方形 117">
            <a:extLst>
              <a:ext uri="{FF2B5EF4-FFF2-40B4-BE49-F238E27FC236}">
                <a16:creationId xmlns:a16="http://schemas.microsoft.com/office/drawing/2014/main" id="{945D0BAD-1884-2F43-9F9B-CA48061F9157}"/>
              </a:ext>
            </a:extLst>
          </p:cNvPr>
          <p:cNvSpPr/>
          <p:nvPr/>
        </p:nvSpPr>
        <p:spPr>
          <a:xfrm>
            <a:off x="745820" y="1453034"/>
            <a:ext cx="11383426" cy="2449303"/>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Today’s presentation">
            <a:extLst>
              <a:ext uri="{FF2B5EF4-FFF2-40B4-BE49-F238E27FC236}">
                <a16:creationId xmlns:a16="http://schemas.microsoft.com/office/drawing/2014/main" id="{587F71AC-5827-6E4A-904D-EB376EA8FCA2}"/>
              </a:ext>
            </a:extLst>
          </p:cNvPr>
          <p:cNvSpPr txBox="1"/>
          <p:nvPr/>
        </p:nvSpPr>
        <p:spPr>
          <a:xfrm>
            <a:off x="904770" y="220039"/>
            <a:ext cx="9760226" cy="10997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r>
              <a:rPr lang="en-US" sz="4000" dirty="0"/>
              <a:t>Concept (1) </a:t>
            </a:r>
            <a:r>
              <a:rPr lang="en-US" altLang="ja-JP" sz="4000" dirty="0"/>
              <a:t>Image metadata for in the the image (ROI: Region of interest)</a:t>
            </a:r>
          </a:p>
        </p:txBody>
      </p:sp>
      <p:sp>
        <p:nvSpPr>
          <p:cNvPr id="28" name="平行四辺形 27">
            <a:extLst>
              <a:ext uri="{FF2B5EF4-FFF2-40B4-BE49-F238E27FC236}">
                <a16:creationId xmlns:a16="http://schemas.microsoft.com/office/drawing/2014/main" id="{DA8B5EF3-92F7-C34E-BA29-84C46F9A1468}"/>
              </a:ext>
            </a:extLst>
          </p:cNvPr>
          <p:cNvSpPr/>
          <p:nvPr/>
        </p:nvSpPr>
        <p:spPr>
          <a:xfrm>
            <a:off x="387295" y="4659542"/>
            <a:ext cx="3379166" cy="2291768"/>
          </a:xfrm>
          <a:prstGeom prst="parallelogram">
            <a:avLst>
              <a:gd name="adj" fmla="val 16940"/>
            </a:avLst>
          </a:prstGeom>
          <a:solidFill>
            <a:schemeClr val="accent1">
              <a:lumMod val="20000"/>
              <a:lumOff val="80000"/>
            </a:schemeClr>
          </a:solidFill>
          <a:ln w="12700" cap="flat">
            <a:solidFill>
              <a:schemeClr val="bg2">
                <a:lumMod val="5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sp>
        <p:nvSpPr>
          <p:cNvPr id="36" name="Today’s presentation">
            <a:extLst>
              <a:ext uri="{FF2B5EF4-FFF2-40B4-BE49-F238E27FC236}">
                <a16:creationId xmlns:a16="http://schemas.microsoft.com/office/drawing/2014/main" id="{A09A6832-1ED2-9247-95F7-4CB958B52AF1}"/>
              </a:ext>
            </a:extLst>
          </p:cNvPr>
          <p:cNvSpPr txBox="1"/>
          <p:nvPr/>
        </p:nvSpPr>
        <p:spPr>
          <a:xfrm>
            <a:off x="518282" y="873857"/>
            <a:ext cx="10533203" cy="4811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endParaRPr sz="3000" dirty="0"/>
          </a:p>
        </p:txBody>
      </p:sp>
      <p:sp>
        <p:nvSpPr>
          <p:cNvPr id="10" name="右矢印 9">
            <a:extLst>
              <a:ext uri="{FF2B5EF4-FFF2-40B4-BE49-F238E27FC236}">
                <a16:creationId xmlns:a16="http://schemas.microsoft.com/office/drawing/2014/main" id="{9191EED8-9A32-7A44-8DBC-54D897B5D6FC}"/>
              </a:ext>
            </a:extLst>
          </p:cNvPr>
          <p:cNvSpPr>
            <a:spLocks noChangeAspect="1"/>
          </p:cNvSpPr>
          <p:nvPr/>
        </p:nvSpPr>
        <p:spPr>
          <a:xfrm>
            <a:off x="3867014" y="5578235"/>
            <a:ext cx="792000" cy="1338029"/>
          </a:xfrm>
          <a:prstGeom prst="rightArrow">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平行四辺形 40">
            <a:extLst>
              <a:ext uri="{FF2B5EF4-FFF2-40B4-BE49-F238E27FC236}">
                <a16:creationId xmlns:a16="http://schemas.microsoft.com/office/drawing/2014/main" id="{3AACA96B-31EF-E84D-94E4-8C3A15A45306}"/>
              </a:ext>
            </a:extLst>
          </p:cNvPr>
          <p:cNvSpPr/>
          <p:nvPr/>
        </p:nvSpPr>
        <p:spPr>
          <a:xfrm>
            <a:off x="4886600" y="4659542"/>
            <a:ext cx="3379166" cy="2291768"/>
          </a:xfrm>
          <a:prstGeom prst="parallelogram">
            <a:avLst>
              <a:gd name="adj" fmla="val 16940"/>
            </a:avLst>
          </a:prstGeom>
          <a:solidFill>
            <a:schemeClr val="accent1">
              <a:lumMod val="20000"/>
              <a:lumOff val="80000"/>
            </a:schemeClr>
          </a:solidFill>
          <a:ln w="12700" cap="flat">
            <a:solidFill>
              <a:schemeClr val="bg2">
                <a:lumMod val="5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sp>
        <p:nvSpPr>
          <p:cNvPr id="24" name="フリーフォーム 23">
            <a:extLst>
              <a:ext uri="{FF2B5EF4-FFF2-40B4-BE49-F238E27FC236}">
                <a16:creationId xmlns:a16="http://schemas.microsoft.com/office/drawing/2014/main" id="{07069D0C-D500-FE45-B425-4FAB5644D18F}"/>
              </a:ext>
            </a:extLst>
          </p:cNvPr>
          <p:cNvSpPr/>
          <p:nvPr/>
        </p:nvSpPr>
        <p:spPr>
          <a:xfrm>
            <a:off x="5549129" y="4848800"/>
            <a:ext cx="1246478" cy="1045503"/>
          </a:xfrm>
          <a:custGeom>
            <a:avLst/>
            <a:gdLst>
              <a:gd name="connsiteX0" fmla="*/ 387928 w 1016000"/>
              <a:gd name="connsiteY0" fmla="*/ 9236 h 711200"/>
              <a:gd name="connsiteX1" fmla="*/ 387928 w 1016000"/>
              <a:gd name="connsiteY1" fmla="*/ 9236 h 711200"/>
              <a:gd name="connsiteX2" fmla="*/ 304800 w 1016000"/>
              <a:gd name="connsiteY2" fmla="*/ 27709 h 711200"/>
              <a:gd name="connsiteX3" fmla="*/ 230910 w 1016000"/>
              <a:gd name="connsiteY3" fmla="*/ 64655 h 711200"/>
              <a:gd name="connsiteX4" fmla="*/ 147782 w 1016000"/>
              <a:gd name="connsiteY4" fmla="*/ 110836 h 711200"/>
              <a:gd name="connsiteX5" fmla="*/ 92364 w 1016000"/>
              <a:gd name="connsiteY5" fmla="*/ 147782 h 711200"/>
              <a:gd name="connsiteX6" fmla="*/ 36946 w 1016000"/>
              <a:gd name="connsiteY6" fmla="*/ 203200 h 711200"/>
              <a:gd name="connsiteX7" fmla="*/ 18473 w 1016000"/>
              <a:gd name="connsiteY7" fmla="*/ 258618 h 711200"/>
              <a:gd name="connsiteX8" fmla="*/ 9237 w 1016000"/>
              <a:gd name="connsiteY8" fmla="*/ 286327 h 711200"/>
              <a:gd name="connsiteX9" fmla="*/ 0 w 1016000"/>
              <a:gd name="connsiteY9" fmla="*/ 341746 h 711200"/>
              <a:gd name="connsiteX10" fmla="*/ 9237 w 1016000"/>
              <a:gd name="connsiteY10" fmla="*/ 489527 h 711200"/>
              <a:gd name="connsiteX11" fmla="*/ 73891 w 1016000"/>
              <a:gd name="connsiteY11" fmla="*/ 563418 h 711200"/>
              <a:gd name="connsiteX12" fmla="*/ 101600 w 1016000"/>
              <a:gd name="connsiteY12" fmla="*/ 591127 h 711200"/>
              <a:gd name="connsiteX13" fmla="*/ 129310 w 1016000"/>
              <a:gd name="connsiteY13" fmla="*/ 600364 h 711200"/>
              <a:gd name="connsiteX14" fmla="*/ 184728 w 1016000"/>
              <a:gd name="connsiteY14" fmla="*/ 637309 h 711200"/>
              <a:gd name="connsiteX15" fmla="*/ 221673 w 1016000"/>
              <a:gd name="connsiteY15" fmla="*/ 646546 h 711200"/>
              <a:gd name="connsiteX16" fmla="*/ 277091 w 1016000"/>
              <a:gd name="connsiteY16" fmla="*/ 665018 h 711200"/>
              <a:gd name="connsiteX17" fmla="*/ 480291 w 1016000"/>
              <a:gd name="connsiteY17" fmla="*/ 683491 h 711200"/>
              <a:gd name="connsiteX18" fmla="*/ 535710 w 1016000"/>
              <a:gd name="connsiteY18" fmla="*/ 701964 h 711200"/>
              <a:gd name="connsiteX19" fmla="*/ 563419 w 1016000"/>
              <a:gd name="connsiteY19" fmla="*/ 711200 h 711200"/>
              <a:gd name="connsiteX20" fmla="*/ 637310 w 1016000"/>
              <a:gd name="connsiteY20" fmla="*/ 701964 h 711200"/>
              <a:gd name="connsiteX21" fmla="*/ 692728 w 1016000"/>
              <a:gd name="connsiteY21" fmla="*/ 665018 h 711200"/>
              <a:gd name="connsiteX22" fmla="*/ 720437 w 1016000"/>
              <a:gd name="connsiteY22" fmla="*/ 646546 h 711200"/>
              <a:gd name="connsiteX23" fmla="*/ 775855 w 1016000"/>
              <a:gd name="connsiteY23" fmla="*/ 609600 h 711200"/>
              <a:gd name="connsiteX24" fmla="*/ 803564 w 1016000"/>
              <a:gd name="connsiteY24" fmla="*/ 591127 h 711200"/>
              <a:gd name="connsiteX25" fmla="*/ 822037 w 1016000"/>
              <a:gd name="connsiteY25" fmla="*/ 563418 h 711200"/>
              <a:gd name="connsiteX26" fmla="*/ 905164 w 1016000"/>
              <a:gd name="connsiteY26" fmla="*/ 498764 h 711200"/>
              <a:gd name="connsiteX27" fmla="*/ 960582 w 1016000"/>
              <a:gd name="connsiteY27" fmla="*/ 471055 h 711200"/>
              <a:gd name="connsiteX28" fmla="*/ 997528 w 1016000"/>
              <a:gd name="connsiteY28" fmla="*/ 415636 h 711200"/>
              <a:gd name="connsiteX29" fmla="*/ 1016000 w 1016000"/>
              <a:gd name="connsiteY29" fmla="*/ 360218 h 711200"/>
              <a:gd name="connsiteX30" fmla="*/ 1006764 w 1016000"/>
              <a:gd name="connsiteY30" fmla="*/ 286327 h 711200"/>
              <a:gd name="connsiteX31" fmla="*/ 988291 w 1016000"/>
              <a:gd name="connsiteY31" fmla="*/ 230909 h 711200"/>
              <a:gd name="connsiteX32" fmla="*/ 979055 w 1016000"/>
              <a:gd name="connsiteY32" fmla="*/ 203200 h 711200"/>
              <a:gd name="connsiteX33" fmla="*/ 960582 w 1016000"/>
              <a:gd name="connsiteY33" fmla="*/ 175491 h 711200"/>
              <a:gd name="connsiteX34" fmla="*/ 932873 w 1016000"/>
              <a:gd name="connsiteY34" fmla="*/ 120073 h 711200"/>
              <a:gd name="connsiteX35" fmla="*/ 905164 w 1016000"/>
              <a:gd name="connsiteY35" fmla="*/ 92364 h 711200"/>
              <a:gd name="connsiteX36" fmla="*/ 858982 w 1016000"/>
              <a:gd name="connsiteY36" fmla="*/ 36946 h 711200"/>
              <a:gd name="connsiteX37" fmla="*/ 803564 w 1016000"/>
              <a:gd name="connsiteY37" fmla="*/ 18473 h 711200"/>
              <a:gd name="connsiteX38" fmla="*/ 775855 w 1016000"/>
              <a:gd name="connsiteY38" fmla="*/ 9236 h 711200"/>
              <a:gd name="connsiteX39" fmla="*/ 748146 w 1016000"/>
              <a:gd name="connsiteY39" fmla="*/ 0 h 711200"/>
              <a:gd name="connsiteX40" fmla="*/ 387928 w 1016000"/>
              <a:gd name="connsiteY40" fmla="*/ 9236 h 71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16000" h="711200">
                <a:moveTo>
                  <a:pt x="387928" y="9236"/>
                </a:moveTo>
                <a:lnTo>
                  <a:pt x="387928" y="9236"/>
                </a:lnTo>
                <a:cubicBezTo>
                  <a:pt x="360219" y="15394"/>
                  <a:pt x="331567" y="18262"/>
                  <a:pt x="304800" y="27709"/>
                </a:cubicBezTo>
                <a:cubicBezTo>
                  <a:pt x="278833" y="36874"/>
                  <a:pt x="255540" y="52340"/>
                  <a:pt x="230910" y="64655"/>
                </a:cubicBezTo>
                <a:cubicBezTo>
                  <a:pt x="189759" y="85231"/>
                  <a:pt x="190318" y="83768"/>
                  <a:pt x="147782" y="110836"/>
                </a:cubicBezTo>
                <a:cubicBezTo>
                  <a:pt x="129051" y="122756"/>
                  <a:pt x="108063" y="132083"/>
                  <a:pt x="92364" y="147782"/>
                </a:cubicBezTo>
                <a:lnTo>
                  <a:pt x="36946" y="203200"/>
                </a:lnTo>
                <a:lnTo>
                  <a:pt x="18473" y="258618"/>
                </a:lnTo>
                <a:cubicBezTo>
                  <a:pt x="15394" y="267854"/>
                  <a:pt x="10838" y="276724"/>
                  <a:pt x="9237" y="286327"/>
                </a:cubicBezTo>
                <a:lnTo>
                  <a:pt x="0" y="341746"/>
                </a:lnTo>
                <a:cubicBezTo>
                  <a:pt x="3079" y="391006"/>
                  <a:pt x="-1701" y="441398"/>
                  <a:pt x="9237" y="489527"/>
                </a:cubicBezTo>
                <a:cubicBezTo>
                  <a:pt x="21611" y="543971"/>
                  <a:pt x="43073" y="537737"/>
                  <a:pt x="73891" y="563418"/>
                </a:cubicBezTo>
                <a:cubicBezTo>
                  <a:pt x="83926" y="571780"/>
                  <a:pt x="90732" y="583881"/>
                  <a:pt x="101600" y="591127"/>
                </a:cubicBezTo>
                <a:cubicBezTo>
                  <a:pt x="109701" y="596528"/>
                  <a:pt x="120799" y="595636"/>
                  <a:pt x="129310" y="600364"/>
                </a:cubicBezTo>
                <a:cubicBezTo>
                  <a:pt x="148717" y="611146"/>
                  <a:pt x="163190" y="631924"/>
                  <a:pt x="184728" y="637309"/>
                </a:cubicBezTo>
                <a:cubicBezTo>
                  <a:pt x="197043" y="640388"/>
                  <a:pt x="209514" y="642898"/>
                  <a:pt x="221673" y="646546"/>
                </a:cubicBezTo>
                <a:cubicBezTo>
                  <a:pt x="240324" y="652141"/>
                  <a:pt x="257770" y="662603"/>
                  <a:pt x="277091" y="665018"/>
                </a:cubicBezTo>
                <a:cubicBezTo>
                  <a:pt x="393861" y="679615"/>
                  <a:pt x="326223" y="672487"/>
                  <a:pt x="480291" y="683491"/>
                </a:cubicBezTo>
                <a:lnTo>
                  <a:pt x="535710" y="701964"/>
                </a:lnTo>
                <a:lnTo>
                  <a:pt x="563419" y="711200"/>
                </a:lnTo>
                <a:cubicBezTo>
                  <a:pt x="588049" y="708121"/>
                  <a:pt x="613934" y="710313"/>
                  <a:pt x="637310" y="701964"/>
                </a:cubicBezTo>
                <a:cubicBezTo>
                  <a:pt x="658218" y="694497"/>
                  <a:pt x="674255" y="677333"/>
                  <a:pt x="692728" y="665018"/>
                </a:cubicBezTo>
                <a:lnTo>
                  <a:pt x="720437" y="646546"/>
                </a:lnTo>
                <a:lnTo>
                  <a:pt x="775855" y="609600"/>
                </a:lnTo>
                <a:lnTo>
                  <a:pt x="803564" y="591127"/>
                </a:lnTo>
                <a:cubicBezTo>
                  <a:pt x="809722" y="581891"/>
                  <a:pt x="814930" y="571946"/>
                  <a:pt x="822037" y="563418"/>
                </a:cubicBezTo>
                <a:cubicBezTo>
                  <a:pt x="840429" y="541348"/>
                  <a:pt x="881397" y="506687"/>
                  <a:pt x="905164" y="498764"/>
                </a:cubicBezTo>
                <a:cubicBezTo>
                  <a:pt x="943404" y="486016"/>
                  <a:pt x="924772" y="494927"/>
                  <a:pt x="960582" y="471055"/>
                </a:cubicBezTo>
                <a:cubicBezTo>
                  <a:pt x="972897" y="452582"/>
                  <a:pt x="990507" y="436699"/>
                  <a:pt x="997528" y="415636"/>
                </a:cubicBezTo>
                <a:lnTo>
                  <a:pt x="1016000" y="360218"/>
                </a:lnTo>
                <a:cubicBezTo>
                  <a:pt x="1012921" y="335588"/>
                  <a:pt x="1011965" y="310598"/>
                  <a:pt x="1006764" y="286327"/>
                </a:cubicBezTo>
                <a:cubicBezTo>
                  <a:pt x="1002684" y="267287"/>
                  <a:pt x="994449" y="249382"/>
                  <a:pt x="988291" y="230909"/>
                </a:cubicBezTo>
                <a:cubicBezTo>
                  <a:pt x="985212" y="221673"/>
                  <a:pt x="984456" y="211301"/>
                  <a:pt x="979055" y="203200"/>
                </a:cubicBezTo>
                <a:lnTo>
                  <a:pt x="960582" y="175491"/>
                </a:lnTo>
                <a:cubicBezTo>
                  <a:pt x="951325" y="147719"/>
                  <a:pt x="952768" y="143947"/>
                  <a:pt x="932873" y="120073"/>
                </a:cubicBezTo>
                <a:cubicBezTo>
                  <a:pt x="924511" y="110038"/>
                  <a:pt x="913526" y="102399"/>
                  <a:pt x="905164" y="92364"/>
                </a:cubicBezTo>
                <a:cubicBezTo>
                  <a:pt x="888314" y="72144"/>
                  <a:pt x="884104" y="50903"/>
                  <a:pt x="858982" y="36946"/>
                </a:cubicBezTo>
                <a:cubicBezTo>
                  <a:pt x="841960" y="27490"/>
                  <a:pt x="822037" y="24631"/>
                  <a:pt x="803564" y="18473"/>
                </a:cubicBezTo>
                <a:lnTo>
                  <a:pt x="775855" y="9236"/>
                </a:lnTo>
                <a:lnTo>
                  <a:pt x="748146" y="0"/>
                </a:lnTo>
                <a:lnTo>
                  <a:pt x="387928" y="9236"/>
                </a:lnTo>
                <a:close/>
              </a:path>
            </a:pathLst>
          </a:cu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フリーフォーム 42">
            <a:extLst>
              <a:ext uri="{FF2B5EF4-FFF2-40B4-BE49-F238E27FC236}">
                <a16:creationId xmlns:a16="http://schemas.microsoft.com/office/drawing/2014/main" id="{02BE7A5D-0D21-0042-93D8-3B626175A350}"/>
              </a:ext>
            </a:extLst>
          </p:cNvPr>
          <p:cNvSpPr/>
          <p:nvPr/>
        </p:nvSpPr>
        <p:spPr>
          <a:xfrm>
            <a:off x="6320065" y="6121030"/>
            <a:ext cx="787608" cy="591127"/>
          </a:xfrm>
          <a:custGeom>
            <a:avLst/>
            <a:gdLst>
              <a:gd name="connsiteX0" fmla="*/ 632406 w 787608"/>
              <a:gd name="connsiteY0" fmla="*/ 46182 h 591127"/>
              <a:gd name="connsiteX1" fmla="*/ 632406 w 787608"/>
              <a:gd name="connsiteY1" fmla="*/ 46182 h 591127"/>
              <a:gd name="connsiteX2" fmla="*/ 623169 w 787608"/>
              <a:gd name="connsiteY2" fmla="*/ 166254 h 591127"/>
              <a:gd name="connsiteX3" fmla="*/ 613933 w 787608"/>
              <a:gd name="connsiteY3" fmla="*/ 193964 h 591127"/>
              <a:gd name="connsiteX4" fmla="*/ 576987 w 787608"/>
              <a:gd name="connsiteY4" fmla="*/ 249382 h 591127"/>
              <a:gd name="connsiteX5" fmla="*/ 521569 w 787608"/>
              <a:gd name="connsiteY5" fmla="*/ 267854 h 591127"/>
              <a:gd name="connsiteX6" fmla="*/ 493860 w 787608"/>
              <a:gd name="connsiteY6" fmla="*/ 277091 h 591127"/>
              <a:gd name="connsiteX7" fmla="*/ 466151 w 787608"/>
              <a:gd name="connsiteY7" fmla="*/ 295564 h 591127"/>
              <a:gd name="connsiteX8" fmla="*/ 327606 w 787608"/>
              <a:gd name="connsiteY8" fmla="*/ 286327 h 591127"/>
              <a:gd name="connsiteX9" fmla="*/ 299896 w 787608"/>
              <a:gd name="connsiteY9" fmla="*/ 258618 h 591127"/>
              <a:gd name="connsiteX10" fmla="*/ 272187 w 787608"/>
              <a:gd name="connsiteY10" fmla="*/ 249382 h 591127"/>
              <a:gd name="connsiteX11" fmla="*/ 152115 w 787608"/>
              <a:gd name="connsiteY11" fmla="*/ 258618 h 591127"/>
              <a:gd name="connsiteX12" fmla="*/ 115169 w 787608"/>
              <a:gd name="connsiteY12" fmla="*/ 267854 h 591127"/>
              <a:gd name="connsiteX13" fmla="*/ 59751 w 787608"/>
              <a:gd name="connsiteY13" fmla="*/ 304800 h 591127"/>
              <a:gd name="connsiteX14" fmla="*/ 13569 w 787608"/>
              <a:gd name="connsiteY14" fmla="*/ 471054 h 591127"/>
              <a:gd name="connsiteX15" fmla="*/ 22806 w 787608"/>
              <a:gd name="connsiteY15" fmla="*/ 498764 h 591127"/>
              <a:gd name="connsiteX16" fmla="*/ 87460 w 787608"/>
              <a:gd name="connsiteY16" fmla="*/ 554182 h 591127"/>
              <a:gd name="connsiteX17" fmla="*/ 124406 w 787608"/>
              <a:gd name="connsiteY17" fmla="*/ 563418 h 591127"/>
              <a:gd name="connsiteX18" fmla="*/ 179824 w 787608"/>
              <a:gd name="connsiteY18" fmla="*/ 581891 h 591127"/>
              <a:gd name="connsiteX19" fmla="*/ 207533 w 787608"/>
              <a:gd name="connsiteY19" fmla="*/ 591127 h 591127"/>
              <a:gd name="connsiteX20" fmla="*/ 327606 w 787608"/>
              <a:gd name="connsiteY20" fmla="*/ 581891 h 591127"/>
              <a:gd name="connsiteX21" fmla="*/ 576987 w 787608"/>
              <a:gd name="connsiteY21" fmla="*/ 563418 h 591127"/>
              <a:gd name="connsiteX22" fmla="*/ 632406 w 787608"/>
              <a:gd name="connsiteY22" fmla="*/ 517236 h 591127"/>
              <a:gd name="connsiteX23" fmla="*/ 687824 w 787608"/>
              <a:gd name="connsiteY23" fmla="*/ 424873 h 591127"/>
              <a:gd name="connsiteX24" fmla="*/ 734006 w 787608"/>
              <a:gd name="connsiteY24" fmla="*/ 369454 h 591127"/>
              <a:gd name="connsiteX25" fmla="*/ 761715 w 787608"/>
              <a:gd name="connsiteY25" fmla="*/ 341745 h 591127"/>
              <a:gd name="connsiteX26" fmla="*/ 770951 w 787608"/>
              <a:gd name="connsiteY26" fmla="*/ 64654 h 591127"/>
              <a:gd name="connsiteX27" fmla="*/ 743242 w 787608"/>
              <a:gd name="connsiteY27" fmla="*/ 9236 h 591127"/>
              <a:gd name="connsiteX28" fmla="*/ 715533 w 787608"/>
              <a:gd name="connsiteY28" fmla="*/ 0 h 591127"/>
              <a:gd name="connsiteX29" fmla="*/ 669351 w 787608"/>
              <a:gd name="connsiteY29" fmla="*/ 9236 h 591127"/>
              <a:gd name="connsiteX30" fmla="*/ 632406 w 787608"/>
              <a:gd name="connsiteY30" fmla="*/ 46182 h 591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87608" h="591127">
                <a:moveTo>
                  <a:pt x="632406" y="46182"/>
                </a:moveTo>
                <a:lnTo>
                  <a:pt x="632406" y="46182"/>
                </a:lnTo>
                <a:cubicBezTo>
                  <a:pt x="629327" y="86206"/>
                  <a:pt x="628148" y="126422"/>
                  <a:pt x="623169" y="166254"/>
                </a:cubicBezTo>
                <a:cubicBezTo>
                  <a:pt x="621961" y="175915"/>
                  <a:pt x="618661" y="185453"/>
                  <a:pt x="613933" y="193964"/>
                </a:cubicBezTo>
                <a:cubicBezTo>
                  <a:pt x="603151" y="213372"/>
                  <a:pt x="598049" y="242361"/>
                  <a:pt x="576987" y="249382"/>
                </a:cubicBezTo>
                <a:lnTo>
                  <a:pt x="521569" y="267854"/>
                </a:lnTo>
                <a:cubicBezTo>
                  <a:pt x="512333" y="270933"/>
                  <a:pt x="501961" y="271690"/>
                  <a:pt x="493860" y="277091"/>
                </a:cubicBezTo>
                <a:lnTo>
                  <a:pt x="466151" y="295564"/>
                </a:lnTo>
                <a:cubicBezTo>
                  <a:pt x="419969" y="292485"/>
                  <a:pt x="372788" y="296368"/>
                  <a:pt x="327606" y="286327"/>
                </a:cubicBezTo>
                <a:cubicBezTo>
                  <a:pt x="314855" y="283493"/>
                  <a:pt x="310765" y="265864"/>
                  <a:pt x="299896" y="258618"/>
                </a:cubicBezTo>
                <a:cubicBezTo>
                  <a:pt x="291795" y="253218"/>
                  <a:pt x="281423" y="252461"/>
                  <a:pt x="272187" y="249382"/>
                </a:cubicBezTo>
                <a:cubicBezTo>
                  <a:pt x="232163" y="252461"/>
                  <a:pt x="191982" y="253928"/>
                  <a:pt x="152115" y="258618"/>
                </a:cubicBezTo>
                <a:cubicBezTo>
                  <a:pt x="139508" y="260101"/>
                  <a:pt x="126191" y="261556"/>
                  <a:pt x="115169" y="267854"/>
                </a:cubicBezTo>
                <a:cubicBezTo>
                  <a:pt x="18308" y="323204"/>
                  <a:pt x="146263" y="275964"/>
                  <a:pt x="59751" y="304800"/>
                </a:cubicBezTo>
                <a:cubicBezTo>
                  <a:pt x="-17626" y="382177"/>
                  <a:pt x="-3875" y="340223"/>
                  <a:pt x="13569" y="471054"/>
                </a:cubicBezTo>
                <a:cubicBezTo>
                  <a:pt x="14856" y="480705"/>
                  <a:pt x="17405" y="490663"/>
                  <a:pt x="22806" y="498764"/>
                </a:cubicBezTo>
                <a:cubicBezTo>
                  <a:pt x="32049" y="512628"/>
                  <a:pt x="74656" y="547780"/>
                  <a:pt x="87460" y="554182"/>
                </a:cubicBezTo>
                <a:cubicBezTo>
                  <a:pt x="98814" y="559859"/>
                  <a:pt x="112247" y="559770"/>
                  <a:pt x="124406" y="563418"/>
                </a:cubicBezTo>
                <a:cubicBezTo>
                  <a:pt x="143057" y="569013"/>
                  <a:pt x="161351" y="575733"/>
                  <a:pt x="179824" y="581891"/>
                </a:cubicBezTo>
                <a:lnTo>
                  <a:pt x="207533" y="591127"/>
                </a:lnTo>
                <a:cubicBezTo>
                  <a:pt x="247557" y="588048"/>
                  <a:pt x="287522" y="584058"/>
                  <a:pt x="327606" y="581891"/>
                </a:cubicBezTo>
                <a:cubicBezTo>
                  <a:pt x="569268" y="568828"/>
                  <a:pt x="477767" y="596490"/>
                  <a:pt x="576987" y="563418"/>
                </a:cubicBezTo>
                <a:cubicBezTo>
                  <a:pt x="599080" y="548689"/>
                  <a:pt x="616244" y="539862"/>
                  <a:pt x="632406" y="517236"/>
                </a:cubicBezTo>
                <a:cubicBezTo>
                  <a:pt x="668854" y="466210"/>
                  <a:pt x="630265" y="482432"/>
                  <a:pt x="687824" y="424873"/>
                </a:cubicBezTo>
                <a:cubicBezTo>
                  <a:pt x="768775" y="343922"/>
                  <a:pt x="669710" y="446609"/>
                  <a:pt x="734006" y="369454"/>
                </a:cubicBezTo>
                <a:cubicBezTo>
                  <a:pt x="742368" y="359419"/>
                  <a:pt x="752479" y="350981"/>
                  <a:pt x="761715" y="341745"/>
                </a:cubicBezTo>
                <a:cubicBezTo>
                  <a:pt x="801890" y="221217"/>
                  <a:pt x="787391" y="286601"/>
                  <a:pt x="770951" y="64654"/>
                </a:cubicBezTo>
                <a:cubicBezTo>
                  <a:pt x="769897" y="50424"/>
                  <a:pt x="753784" y="17670"/>
                  <a:pt x="743242" y="9236"/>
                </a:cubicBezTo>
                <a:cubicBezTo>
                  <a:pt x="735639" y="3154"/>
                  <a:pt x="724769" y="3079"/>
                  <a:pt x="715533" y="0"/>
                </a:cubicBezTo>
                <a:cubicBezTo>
                  <a:pt x="700139" y="3079"/>
                  <a:pt x="684050" y="3724"/>
                  <a:pt x="669351" y="9236"/>
                </a:cubicBezTo>
                <a:cubicBezTo>
                  <a:pt x="652641" y="15502"/>
                  <a:pt x="638563" y="40024"/>
                  <a:pt x="632406" y="46182"/>
                </a:cubicBezTo>
                <a:close/>
              </a:path>
            </a:pathLst>
          </a:cu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フリーフォーム 43">
            <a:extLst>
              <a:ext uri="{FF2B5EF4-FFF2-40B4-BE49-F238E27FC236}">
                <a16:creationId xmlns:a16="http://schemas.microsoft.com/office/drawing/2014/main" id="{7BC49100-027F-7543-8777-3683C1E5A891}"/>
              </a:ext>
            </a:extLst>
          </p:cNvPr>
          <p:cNvSpPr/>
          <p:nvPr/>
        </p:nvSpPr>
        <p:spPr>
          <a:xfrm>
            <a:off x="7331162" y="5091037"/>
            <a:ext cx="563418" cy="757382"/>
          </a:xfrm>
          <a:custGeom>
            <a:avLst/>
            <a:gdLst>
              <a:gd name="connsiteX0" fmla="*/ 184727 w 563418"/>
              <a:gd name="connsiteY0" fmla="*/ 36945 h 757382"/>
              <a:gd name="connsiteX1" fmla="*/ 184727 w 563418"/>
              <a:gd name="connsiteY1" fmla="*/ 36945 h 757382"/>
              <a:gd name="connsiteX2" fmla="*/ 212436 w 563418"/>
              <a:gd name="connsiteY2" fmla="*/ 286327 h 757382"/>
              <a:gd name="connsiteX3" fmla="*/ 166254 w 563418"/>
              <a:gd name="connsiteY3" fmla="*/ 332509 h 757382"/>
              <a:gd name="connsiteX4" fmla="*/ 83127 w 563418"/>
              <a:gd name="connsiteY4" fmla="*/ 387927 h 757382"/>
              <a:gd name="connsiteX5" fmla="*/ 55418 w 563418"/>
              <a:gd name="connsiteY5" fmla="*/ 406400 h 757382"/>
              <a:gd name="connsiteX6" fmla="*/ 46182 w 563418"/>
              <a:gd name="connsiteY6" fmla="*/ 443345 h 757382"/>
              <a:gd name="connsiteX7" fmla="*/ 27709 w 563418"/>
              <a:gd name="connsiteY7" fmla="*/ 480291 h 757382"/>
              <a:gd name="connsiteX8" fmla="*/ 18472 w 563418"/>
              <a:gd name="connsiteY8" fmla="*/ 526472 h 757382"/>
              <a:gd name="connsiteX9" fmla="*/ 0 w 563418"/>
              <a:gd name="connsiteY9" fmla="*/ 581891 h 757382"/>
              <a:gd name="connsiteX10" fmla="*/ 18472 w 563418"/>
              <a:gd name="connsiteY10" fmla="*/ 729672 h 757382"/>
              <a:gd name="connsiteX11" fmla="*/ 36945 w 563418"/>
              <a:gd name="connsiteY11" fmla="*/ 757382 h 757382"/>
              <a:gd name="connsiteX12" fmla="*/ 323272 w 563418"/>
              <a:gd name="connsiteY12" fmla="*/ 748145 h 757382"/>
              <a:gd name="connsiteX13" fmla="*/ 406400 w 563418"/>
              <a:gd name="connsiteY13" fmla="*/ 701963 h 757382"/>
              <a:gd name="connsiteX14" fmla="*/ 461818 w 563418"/>
              <a:gd name="connsiteY14" fmla="*/ 655782 h 757382"/>
              <a:gd name="connsiteX15" fmla="*/ 480291 w 563418"/>
              <a:gd name="connsiteY15" fmla="*/ 628072 h 757382"/>
              <a:gd name="connsiteX16" fmla="*/ 508000 w 563418"/>
              <a:gd name="connsiteY16" fmla="*/ 563418 h 757382"/>
              <a:gd name="connsiteX17" fmla="*/ 526472 w 563418"/>
              <a:gd name="connsiteY17" fmla="*/ 535709 h 757382"/>
              <a:gd name="connsiteX18" fmla="*/ 544945 w 563418"/>
              <a:gd name="connsiteY18" fmla="*/ 480291 h 757382"/>
              <a:gd name="connsiteX19" fmla="*/ 554182 w 563418"/>
              <a:gd name="connsiteY19" fmla="*/ 452582 h 757382"/>
              <a:gd name="connsiteX20" fmla="*/ 563418 w 563418"/>
              <a:gd name="connsiteY20" fmla="*/ 424872 h 757382"/>
              <a:gd name="connsiteX21" fmla="*/ 554182 w 563418"/>
              <a:gd name="connsiteY21" fmla="*/ 314036 h 757382"/>
              <a:gd name="connsiteX22" fmla="*/ 517236 w 563418"/>
              <a:gd name="connsiteY22" fmla="*/ 258618 h 757382"/>
              <a:gd name="connsiteX23" fmla="*/ 452582 w 563418"/>
              <a:gd name="connsiteY23" fmla="*/ 184727 h 757382"/>
              <a:gd name="connsiteX24" fmla="*/ 415636 w 563418"/>
              <a:gd name="connsiteY24" fmla="*/ 129309 h 757382"/>
              <a:gd name="connsiteX25" fmla="*/ 387927 w 563418"/>
              <a:gd name="connsiteY25" fmla="*/ 73891 h 757382"/>
              <a:gd name="connsiteX26" fmla="*/ 360218 w 563418"/>
              <a:gd name="connsiteY26" fmla="*/ 46182 h 757382"/>
              <a:gd name="connsiteX27" fmla="*/ 341745 w 563418"/>
              <a:gd name="connsiteY27" fmla="*/ 18472 h 757382"/>
              <a:gd name="connsiteX28" fmla="*/ 286327 w 563418"/>
              <a:gd name="connsiteY28" fmla="*/ 0 h 757382"/>
              <a:gd name="connsiteX29" fmla="*/ 212436 w 563418"/>
              <a:gd name="connsiteY29" fmla="*/ 27709 h 757382"/>
              <a:gd name="connsiteX30" fmla="*/ 184727 w 563418"/>
              <a:gd name="connsiteY30" fmla="*/ 36945 h 757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63418" h="757382">
                <a:moveTo>
                  <a:pt x="184727" y="36945"/>
                </a:moveTo>
                <a:lnTo>
                  <a:pt x="184727" y="36945"/>
                </a:lnTo>
                <a:cubicBezTo>
                  <a:pt x="193963" y="120072"/>
                  <a:pt x="217653" y="202851"/>
                  <a:pt x="212436" y="286327"/>
                </a:cubicBezTo>
                <a:cubicBezTo>
                  <a:pt x="211078" y="308055"/>
                  <a:pt x="182525" y="318045"/>
                  <a:pt x="166254" y="332509"/>
                </a:cubicBezTo>
                <a:cubicBezTo>
                  <a:pt x="137125" y="358402"/>
                  <a:pt x="116645" y="366978"/>
                  <a:pt x="83127" y="387927"/>
                </a:cubicBezTo>
                <a:cubicBezTo>
                  <a:pt x="73714" y="393810"/>
                  <a:pt x="64654" y="400242"/>
                  <a:pt x="55418" y="406400"/>
                </a:cubicBezTo>
                <a:cubicBezTo>
                  <a:pt x="52339" y="418715"/>
                  <a:pt x="50639" y="431459"/>
                  <a:pt x="46182" y="443345"/>
                </a:cubicBezTo>
                <a:cubicBezTo>
                  <a:pt x="41347" y="456237"/>
                  <a:pt x="32063" y="467229"/>
                  <a:pt x="27709" y="480291"/>
                </a:cubicBezTo>
                <a:cubicBezTo>
                  <a:pt x="22745" y="495184"/>
                  <a:pt x="22603" y="511327"/>
                  <a:pt x="18472" y="526472"/>
                </a:cubicBezTo>
                <a:cubicBezTo>
                  <a:pt x="13349" y="545258"/>
                  <a:pt x="0" y="581891"/>
                  <a:pt x="0" y="581891"/>
                </a:cubicBezTo>
                <a:cubicBezTo>
                  <a:pt x="1763" y="604805"/>
                  <a:pt x="-1464" y="689799"/>
                  <a:pt x="18472" y="729672"/>
                </a:cubicBezTo>
                <a:cubicBezTo>
                  <a:pt x="23436" y="739601"/>
                  <a:pt x="30787" y="748145"/>
                  <a:pt x="36945" y="757382"/>
                </a:cubicBezTo>
                <a:cubicBezTo>
                  <a:pt x="132387" y="754303"/>
                  <a:pt x="227945" y="753753"/>
                  <a:pt x="323272" y="748145"/>
                </a:cubicBezTo>
                <a:cubicBezTo>
                  <a:pt x="350021" y="746572"/>
                  <a:pt x="393102" y="710829"/>
                  <a:pt x="406400" y="701963"/>
                </a:cubicBezTo>
                <a:cubicBezTo>
                  <a:pt x="433647" y="683798"/>
                  <a:pt x="439593" y="682453"/>
                  <a:pt x="461818" y="655782"/>
                </a:cubicBezTo>
                <a:cubicBezTo>
                  <a:pt x="468925" y="647254"/>
                  <a:pt x="474133" y="637309"/>
                  <a:pt x="480291" y="628072"/>
                </a:cubicBezTo>
                <a:cubicBezTo>
                  <a:pt x="490654" y="596983"/>
                  <a:pt x="489737" y="595379"/>
                  <a:pt x="508000" y="563418"/>
                </a:cubicBezTo>
                <a:cubicBezTo>
                  <a:pt x="513507" y="553780"/>
                  <a:pt x="521964" y="545853"/>
                  <a:pt x="526472" y="535709"/>
                </a:cubicBezTo>
                <a:cubicBezTo>
                  <a:pt x="534380" y="517915"/>
                  <a:pt x="538787" y="498764"/>
                  <a:pt x="544945" y="480291"/>
                </a:cubicBezTo>
                <a:lnTo>
                  <a:pt x="554182" y="452582"/>
                </a:lnTo>
                <a:lnTo>
                  <a:pt x="563418" y="424872"/>
                </a:lnTo>
                <a:cubicBezTo>
                  <a:pt x="560339" y="387927"/>
                  <a:pt x="559082" y="350784"/>
                  <a:pt x="554182" y="314036"/>
                </a:cubicBezTo>
                <a:cubicBezTo>
                  <a:pt x="549309" y="277490"/>
                  <a:pt x="540432" y="288442"/>
                  <a:pt x="517236" y="258618"/>
                </a:cubicBezTo>
                <a:cubicBezTo>
                  <a:pt x="459213" y="184016"/>
                  <a:pt x="506224" y="220489"/>
                  <a:pt x="452582" y="184727"/>
                </a:cubicBezTo>
                <a:cubicBezTo>
                  <a:pt x="440267" y="166254"/>
                  <a:pt x="422657" y="150371"/>
                  <a:pt x="415636" y="129309"/>
                </a:cubicBezTo>
                <a:cubicBezTo>
                  <a:pt x="406379" y="101537"/>
                  <a:pt x="407822" y="97765"/>
                  <a:pt x="387927" y="73891"/>
                </a:cubicBezTo>
                <a:cubicBezTo>
                  <a:pt x="379565" y="63856"/>
                  <a:pt x="368580" y="56217"/>
                  <a:pt x="360218" y="46182"/>
                </a:cubicBezTo>
                <a:cubicBezTo>
                  <a:pt x="353111" y="37654"/>
                  <a:pt x="351159" y="24356"/>
                  <a:pt x="341745" y="18472"/>
                </a:cubicBezTo>
                <a:cubicBezTo>
                  <a:pt x="325233" y="8152"/>
                  <a:pt x="286327" y="0"/>
                  <a:pt x="286327" y="0"/>
                </a:cubicBezTo>
                <a:cubicBezTo>
                  <a:pt x="261292" y="5007"/>
                  <a:pt x="230557" y="5058"/>
                  <a:pt x="212436" y="27709"/>
                </a:cubicBezTo>
                <a:cubicBezTo>
                  <a:pt x="206354" y="35312"/>
                  <a:pt x="189345" y="35406"/>
                  <a:pt x="184727" y="36945"/>
                </a:cubicBezTo>
                <a:close/>
              </a:path>
            </a:pathLst>
          </a:cu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フリーフォーム 44">
            <a:extLst>
              <a:ext uri="{FF2B5EF4-FFF2-40B4-BE49-F238E27FC236}">
                <a16:creationId xmlns:a16="http://schemas.microsoft.com/office/drawing/2014/main" id="{AA842C8C-A6C8-BB40-9F65-D1E21BC8E2E7}"/>
              </a:ext>
            </a:extLst>
          </p:cNvPr>
          <p:cNvSpPr/>
          <p:nvPr/>
        </p:nvSpPr>
        <p:spPr>
          <a:xfrm>
            <a:off x="5296644" y="6194921"/>
            <a:ext cx="703486" cy="434109"/>
          </a:xfrm>
          <a:custGeom>
            <a:avLst/>
            <a:gdLst>
              <a:gd name="connsiteX0" fmla="*/ 491050 w 703486"/>
              <a:gd name="connsiteY0" fmla="*/ 0 h 434109"/>
              <a:gd name="connsiteX1" fmla="*/ 491050 w 703486"/>
              <a:gd name="connsiteY1" fmla="*/ 0 h 434109"/>
              <a:gd name="connsiteX2" fmla="*/ 204723 w 703486"/>
              <a:gd name="connsiteY2" fmla="*/ 92363 h 434109"/>
              <a:gd name="connsiteX3" fmla="*/ 130832 w 703486"/>
              <a:gd name="connsiteY3" fmla="*/ 101600 h 434109"/>
              <a:gd name="connsiteX4" fmla="*/ 75414 w 703486"/>
              <a:gd name="connsiteY4" fmla="*/ 120072 h 434109"/>
              <a:gd name="connsiteX5" fmla="*/ 47705 w 703486"/>
              <a:gd name="connsiteY5" fmla="*/ 129309 h 434109"/>
              <a:gd name="connsiteX6" fmla="*/ 29232 w 703486"/>
              <a:gd name="connsiteY6" fmla="*/ 157018 h 434109"/>
              <a:gd name="connsiteX7" fmla="*/ 1523 w 703486"/>
              <a:gd name="connsiteY7" fmla="*/ 175491 h 434109"/>
              <a:gd name="connsiteX8" fmla="*/ 10759 w 703486"/>
              <a:gd name="connsiteY8" fmla="*/ 286327 h 434109"/>
              <a:gd name="connsiteX9" fmla="*/ 19995 w 703486"/>
              <a:gd name="connsiteY9" fmla="*/ 314036 h 434109"/>
              <a:gd name="connsiteX10" fmla="*/ 130832 w 703486"/>
              <a:gd name="connsiteY10" fmla="*/ 406400 h 434109"/>
              <a:gd name="connsiteX11" fmla="*/ 186250 w 703486"/>
              <a:gd name="connsiteY11" fmla="*/ 424872 h 434109"/>
              <a:gd name="connsiteX12" fmla="*/ 213959 w 703486"/>
              <a:gd name="connsiteY12" fmla="*/ 434109 h 434109"/>
              <a:gd name="connsiteX13" fmla="*/ 306323 w 703486"/>
              <a:gd name="connsiteY13" fmla="*/ 424872 h 434109"/>
              <a:gd name="connsiteX14" fmla="*/ 334032 w 703486"/>
              <a:gd name="connsiteY14" fmla="*/ 415636 h 434109"/>
              <a:gd name="connsiteX15" fmla="*/ 389450 w 703486"/>
              <a:gd name="connsiteY15" fmla="*/ 378691 h 434109"/>
              <a:gd name="connsiteX16" fmla="*/ 472577 w 703486"/>
              <a:gd name="connsiteY16" fmla="*/ 332509 h 434109"/>
              <a:gd name="connsiteX17" fmla="*/ 500286 w 703486"/>
              <a:gd name="connsiteY17" fmla="*/ 314036 h 434109"/>
              <a:gd name="connsiteX18" fmla="*/ 564941 w 703486"/>
              <a:gd name="connsiteY18" fmla="*/ 295563 h 434109"/>
              <a:gd name="connsiteX19" fmla="*/ 620359 w 703486"/>
              <a:gd name="connsiteY19" fmla="*/ 277091 h 434109"/>
              <a:gd name="connsiteX20" fmla="*/ 648068 w 703486"/>
              <a:gd name="connsiteY20" fmla="*/ 267854 h 434109"/>
              <a:gd name="connsiteX21" fmla="*/ 666541 w 703486"/>
              <a:gd name="connsiteY21" fmla="*/ 240145 h 434109"/>
              <a:gd name="connsiteX22" fmla="*/ 694250 w 703486"/>
              <a:gd name="connsiteY22" fmla="*/ 212436 h 434109"/>
              <a:gd name="connsiteX23" fmla="*/ 703486 w 703486"/>
              <a:gd name="connsiteY23" fmla="*/ 184727 h 434109"/>
              <a:gd name="connsiteX24" fmla="*/ 694250 w 703486"/>
              <a:gd name="connsiteY24" fmla="*/ 55418 h 434109"/>
              <a:gd name="connsiteX25" fmla="*/ 666541 w 703486"/>
              <a:gd name="connsiteY25" fmla="*/ 46181 h 434109"/>
              <a:gd name="connsiteX26" fmla="*/ 638832 w 703486"/>
              <a:gd name="connsiteY26" fmla="*/ 27709 h 434109"/>
              <a:gd name="connsiteX27" fmla="*/ 611123 w 703486"/>
              <a:gd name="connsiteY27" fmla="*/ 18472 h 434109"/>
              <a:gd name="connsiteX28" fmla="*/ 491050 w 703486"/>
              <a:gd name="connsiteY28" fmla="*/ 0 h 434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03486" h="434109">
                <a:moveTo>
                  <a:pt x="491050" y="0"/>
                </a:moveTo>
                <a:lnTo>
                  <a:pt x="491050" y="0"/>
                </a:lnTo>
                <a:cubicBezTo>
                  <a:pt x="395608" y="30788"/>
                  <a:pt x="301242" y="65140"/>
                  <a:pt x="204723" y="92363"/>
                </a:cubicBezTo>
                <a:cubicBezTo>
                  <a:pt x="180833" y="99101"/>
                  <a:pt x="155103" y="96399"/>
                  <a:pt x="130832" y="101600"/>
                </a:cubicBezTo>
                <a:cubicBezTo>
                  <a:pt x="111792" y="105680"/>
                  <a:pt x="93887" y="113914"/>
                  <a:pt x="75414" y="120072"/>
                </a:cubicBezTo>
                <a:lnTo>
                  <a:pt x="47705" y="129309"/>
                </a:lnTo>
                <a:cubicBezTo>
                  <a:pt x="41547" y="138545"/>
                  <a:pt x="37081" y="149169"/>
                  <a:pt x="29232" y="157018"/>
                </a:cubicBezTo>
                <a:cubicBezTo>
                  <a:pt x="21383" y="164867"/>
                  <a:pt x="3093" y="164502"/>
                  <a:pt x="1523" y="175491"/>
                </a:cubicBezTo>
                <a:cubicBezTo>
                  <a:pt x="-3720" y="212192"/>
                  <a:pt x="5859" y="249579"/>
                  <a:pt x="10759" y="286327"/>
                </a:cubicBezTo>
                <a:cubicBezTo>
                  <a:pt x="12046" y="295978"/>
                  <a:pt x="14018" y="306351"/>
                  <a:pt x="19995" y="314036"/>
                </a:cubicBezTo>
                <a:cubicBezTo>
                  <a:pt x="37999" y="337184"/>
                  <a:pt x="98815" y="395728"/>
                  <a:pt x="130832" y="406400"/>
                </a:cubicBezTo>
                <a:lnTo>
                  <a:pt x="186250" y="424872"/>
                </a:lnTo>
                <a:lnTo>
                  <a:pt x="213959" y="434109"/>
                </a:lnTo>
                <a:cubicBezTo>
                  <a:pt x="244747" y="431030"/>
                  <a:pt x="275741" y="429577"/>
                  <a:pt x="306323" y="424872"/>
                </a:cubicBezTo>
                <a:cubicBezTo>
                  <a:pt x="315946" y="423392"/>
                  <a:pt x="325931" y="421036"/>
                  <a:pt x="334032" y="415636"/>
                </a:cubicBezTo>
                <a:cubicBezTo>
                  <a:pt x="403219" y="369512"/>
                  <a:pt x="323565" y="400652"/>
                  <a:pt x="389450" y="378691"/>
                </a:cubicBezTo>
                <a:cubicBezTo>
                  <a:pt x="452969" y="336344"/>
                  <a:pt x="423806" y="348766"/>
                  <a:pt x="472577" y="332509"/>
                </a:cubicBezTo>
                <a:cubicBezTo>
                  <a:pt x="481813" y="326351"/>
                  <a:pt x="490357" y="319000"/>
                  <a:pt x="500286" y="314036"/>
                </a:cubicBezTo>
                <a:cubicBezTo>
                  <a:pt x="515801" y="306278"/>
                  <a:pt x="550151" y="300000"/>
                  <a:pt x="564941" y="295563"/>
                </a:cubicBezTo>
                <a:cubicBezTo>
                  <a:pt x="583592" y="289968"/>
                  <a:pt x="601886" y="283249"/>
                  <a:pt x="620359" y="277091"/>
                </a:cubicBezTo>
                <a:lnTo>
                  <a:pt x="648068" y="267854"/>
                </a:lnTo>
                <a:cubicBezTo>
                  <a:pt x="654226" y="258618"/>
                  <a:pt x="659434" y="248673"/>
                  <a:pt x="666541" y="240145"/>
                </a:cubicBezTo>
                <a:cubicBezTo>
                  <a:pt x="674903" y="230110"/>
                  <a:pt x="687004" y="223304"/>
                  <a:pt x="694250" y="212436"/>
                </a:cubicBezTo>
                <a:cubicBezTo>
                  <a:pt x="699650" y="204335"/>
                  <a:pt x="700407" y="193963"/>
                  <a:pt x="703486" y="184727"/>
                </a:cubicBezTo>
                <a:cubicBezTo>
                  <a:pt x="700407" y="141624"/>
                  <a:pt x="705384" y="97172"/>
                  <a:pt x="694250" y="55418"/>
                </a:cubicBezTo>
                <a:cubicBezTo>
                  <a:pt x="691741" y="46011"/>
                  <a:pt x="675249" y="50535"/>
                  <a:pt x="666541" y="46181"/>
                </a:cubicBezTo>
                <a:cubicBezTo>
                  <a:pt x="656612" y="41217"/>
                  <a:pt x="648761" y="32673"/>
                  <a:pt x="638832" y="27709"/>
                </a:cubicBezTo>
                <a:cubicBezTo>
                  <a:pt x="630124" y="23355"/>
                  <a:pt x="620568" y="20833"/>
                  <a:pt x="611123" y="18472"/>
                </a:cubicBezTo>
                <a:cubicBezTo>
                  <a:pt x="562104" y="6217"/>
                  <a:pt x="511062" y="3079"/>
                  <a:pt x="491050" y="0"/>
                </a:cubicBezTo>
                <a:close/>
              </a:path>
            </a:pathLst>
          </a:cu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a:extLst>
              <a:ext uri="{FF2B5EF4-FFF2-40B4-BE49-F238E27FC236}">
                <a16:creationId xmlns:a16="http://schemas.microsoft.com/office/drawing/2014/main" id="{9507BE2F-3B09-C54C-A012-A9CBAEDFA2F7}"/>
              </a:ext>
            </a:extLst>
          </p:cNvPr>
          <p:cNvSpPr txBox="1"/>
          <p:nvPr/>
        </p:nvSpPr>
        <p:spPr>
          <a:xfrm>
            <a:off x="5971102" y="5032575"/>
            <a:ext cx="444352" cy="630942"/>
          </a:xfrm>
          <a:prstGeom prst="rect">
            <a:avLst/>
          </a:prstGeom>
          <a:noFill/>
        </p:spPr>
        <p:txBody>
          <a:bodyPr wrap="none" rtlCol="0" anchor="ctr">
            <a:spAutoFit/>
          </a:bodyPr>
          <a:lstStyle/>
          <a:p>
            <a:r>
              <a:rPr kumimoji="1" lang="en-US" altLang="ja-JP" sz="3500" dirty="0"/>
              <a:t>A</a:t>
            </a:r>
            <a:endParaRPr kumimoji="1" lang="ja-JP" altLang="en-US" sz="3500"/>
          </a:p>
        </p:txBody>
      </p:sp>
      <p:sp>
        <p:nvSpPr>
          <p:cNvPr id="48" name="テキスト ボックス 47">
            <a:extLst>
              <a:ext uri="{FF2B5EF4-FFF2-40B4-BE49-F238E27FC236}">
                <a16:creationId xmlns:a16="http://schemas.microsoft.com/office/drawing/2014/main" id="{250D66E8-04BC-B743-9D53-6A71A2BC51F5}"/>
              </a:ext>
            </a:extLst>
          </p:cNvPr>
          <p:cNvSpPr txBox="1"/>
          <p:nvPr/>
        </p:nvSpPr>
        <p:spPr>
          <a:xfrm>
            <a:off x="5327737" y="6207435"/>
            <a:ext cx="521297" cy="477054"/>
          </a:xfrm>
          <a:prstGeom prst="rect">
            <a:avLst/>
          </a:prstGeom>
          <a:noFill/>
        </p:spPr>
        <p:txBody>
          <a:bodyPr wrap="none" rtlCol="0" anchor="ctr">
            <a:spAutoFit/>
          </a:bodyPr>
          <a:lstStyle/>
          <a:p>
            <a:r>
              <a:rPr kumimoji="1" lang="en-US" altLang="ja-JP" sz="2500" dirty="0"/>
              <a:t>B1</a:t>
            </a:r>
            <a:endParaRPr kumimoji="1" lang="ja-JP" altLang="en-US" sz="2500"/>
          </a:p>
        </p:txBody>
      </p:sp>
      <p:sp>
        <p:nvSpPr>
          <p:cNvPr id="49" name="テキスト ボックス 48">
            <a:extLst>
              <a:ext uri="{FF2B5EF4-FFF2-40B4-BE49-F238E27FC236}">
                <a16:creationId xmlns:a16="http://schemas.microsoft.com/office/drawing/2014/main" id="{19CB0666-527B-8341-9F18-2AAD076CDE32}"/>
              </a:ext>
            </a:extLst>
          </p:cNvPr>
          <p:cNvSpPr txBox="1"/>
          <p:nvPr/>
        </p:nvSpPr>
        <p:spPr>
          <a:xfrm>
            <a:off x="6441266" y="6325549"/>
            <a:ext cx="521297" cy="477054"/>
          </a:xfrm>
          <a:prstGeom prst="rect">
            <a:avLst/>
          </a:prstGeom>
          <a:noFill/>
        </p:spPr>
        <p:txBody>
          <a:bodyPr wrap="none" rtlCol="0" anchor="ctr">
            <a:spAutoFit/>
          </a:bodyPr>
          <a:lstStyle/>
          <a:p>
            <a:r>
              <a:rPr kumimoji="1" lang="en-US" altLang="ja-JP" sz="2500" dirty="0"/>
              <a:t>B2</a:t>
            </a:r>
            <a:endParaRPr kumimoji="1" lang="ja-JP" altLang="en-US" sz="2500"/>
          </a:p>
        </p:txBody>
      </p:sp>
      <p:sp>
        <p:nvSpPr>
          <p:cNvPr id="50" name="テキスト ボックス 49">
            <a:extLst>
              <a:ext uri="{FF2B5EF4-FFF2-40B4-BE49-F238E27FC236}">
                <a16:creationId xmlns:a16="http://schemas.microsoft.com/office/drawing/2014/main" id="{55FF5FC2-F7AC-734E-9882-FF1611656D33}"/>
              </a:ext>
            </a:extLst>
          </p:cNvPr>
          <p:cNvSpPr txBox="1"/>
          <p:nvPr/>
        </p:nvSpPr>
        <p:spPr>
          <a:xfrm>
            <a:off x="7373729" y="5364961"/>
            <a:ext cx="521297" cy="477054"/>
          </a:xfrm>
          <a:prstGeom prst="rect">
            <a:avLst/>
          </a:prstGeom>
          <a:noFill/>
        </p:spPr>
        <p:txBody>
          <a:bodyPr wrap="none" rtlCol="0" anchor="ctr">
            <a:spAutoFit/>
          </a:bodyPr>
          <a:lstStyle/>
          <a:p>
            <a:r>
              <a:rPr kumimoji="1" lang="en-US" altLang="ja-JP" sz="2500" dirty="0"/>
              <a:t>B3</a:t>
            </a:r>
            <a:endParaRPr kumimoji="1" lang="ja-JP" altLang="en-US" sz="2500"/>
          </a:p>
        </p:txBody>
      </p:sp>
      <p:cxnSp>
        <p:nvCxnSpPr>
          <p:cNvPr id="51" name="直線矢印コネクタ 50">
            <a:extLst>
              <a:ext uri="{FF2B5EF4-FFF2-40B4-BE49-F238E27FC236}">
                <a16:creationId xmlns:a16="http://schemas.microsoft.com/office/drawing/2014/main" id="{2B70BD17-E6AA-2B45-B723-C13FDBC45EE3}"/>
              </a:ext>
            </a:extLst>
          </p:cNvPr>
          <p:cNvCxnSpPr>
            <a:cxnSpLocks/>
            <a:stCxn id="70" idx="1"/>
            <a:endCxn id="24" idx="33"/>
          </p:cNvCxnSpPr>
          <p:nvPr/>
        </p:nvCxnSpPr>
        <p:spPr>
          <a:xfrm flipH="1">
            <a:off x="6727618" y="4313212"/>
            <a:ext cx="1966154" cy="793569"/>
          </a:xfrm>
          <a:prstGeom prst="straightConnector1">
            <a:avLst/>
          </a:prstGeom>
          <a:ln w="25400">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54" name="直線矢印コネクタ 53">
            <a:extLst>
              <a:ext uri="{FF2B5EF4-FFF2-40B4-BE49-F238E27FC236}">
                <a16:creationId xmlns:a16="http://schemas.microsoft.com/office/drawing/2014/main" id="{0F3F1347-9193-5A4B-A711-F524BE6B68C0}"/>
              </a:ext>
            </a:extLst>
          </p:cNvPr>
          <p:cNvCxnSpPr>
            <a:cxnSpLocks/>
            <a:endCxn id="45" idx="18"/>
          </p:cNvCxnSpPr>
          <p:nvPr/>
        </p:nvCxnSpPr>
        <p:spPr>
          <a:xfrm flipH="1" flipV="1">
            <a:off x="5861585" y="6490484"/>
            <a:ext cx="1313784" cy="1116000"/>
          </a:xfrm>
          <a:prstGeom prst="straightConnector1">
            <a:avLst/>
          </a:prstGeom>
          <a:ln w="25400">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58" name="直線矢印コネクタ 57">
            <a:extLst>
              <a:ext uri="{FF2B5EF4-FFF2-40B4-BE49-F238E27FC236}">
                <a16:creationId xmlns:a16="http://schemas.microsoft.com/office/drawing/2014/main" id="{B2896FF0-7EE1-9642-BFDD-C1997E9A9FBF}"/>
              </a:ext>
            </a:extLst>
          </p:cNvPr>
          <p:cNvCxnSpPr>
            <a:cxnSpLocks/>
          </p:cNvCxnSpPr>
          <p:nvPr/>
        </p:nvCxnSpPr>
        <p:spPr>
          <a:xfrm flipH="1" flipV="1">
            <a:off x="6869674" y="6723922"/>
            <a:ext cx="432000" cy="612000"/>
          </a:xfrm>
          <a:prstGeom prst="straightConnector1">
            <a:avLst/>
          </a:prstGeom>
          <a:ln w="25400">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59" name="直線矢印コネクタ 58">
            <a:extLst>
              <a:ext uri="{FF2B5EF4-FFF2-40B4-BE49-F238E27FC236}">
                <a16:creationId xmlns:a16="http://schemas.microsoft.com/office/drawing/2014/main" id="{AC40113F-3B9B-494E-9DC3-7F1329756D47}"/>
              </a:ext>
            </a:extLst>
          </p:cNvPr>
          <p:cNvCxnSpPr>
            <a:cxnSpLocks/>
            <a:endCxn id="44" idx="12"/>
          </p:cNvCxnSpPr>
          <p:nvPr/>
        </p:nvCxnSpPr>
        <p:spPr>
          <a:xfrm flipH="1" flipV="1">
            <a:off x="7654434" y="5839182"/>
            <a:ext cx="108000" cy="1476000"/>
          </a:xfrm>
          <a:prstGeom prst="straightConnector1">
            <a:avLst/>
          </a:prstGeom>
          <a:ln w="25400">
            <a:solidFill>
              <a:schemeClr val="tx1"/>
            </a:solidFill>
            <a:headEnd type="arrow"/>
            <a:tailEnd type="none"/>
          </a:ln>
        </p:spPr>
        <p:style>
          <a:lnRef idx="1">
            <a:schemeClr val="accent1"/>
          </a:lnRef>
          <a:fillRef idx="0">
            <a:schemeClr val="accent1"/>
          </a:fillRef>
          <a:effectRef idx="0">
            <a:schemeClr val="accent1"/>
          </a:effectRef>
          <a:fontRef idx="minor">
            <a:schemeClr val="tx1"/>
          </a:fontRef>
        </p:style>
      </p:cxnSp>
      <p:sp>
        <p:nvSpPr>
          <p:cNvPr id="66" name="正方形/長方形 65">
            <a:extLst>
              <a:ext uri="{FF2B5EF4-FFF2-40B4-BE49-F238E27FC236}">
                <a16:creationId xmlns:a16="http://schemas.microsoft.com/office/drawing/2014/main" id="{13AC6AFE-1AD8-2340-834B-9A33259128E7}"/>
              </a:ext>
            </a:extLst>
          </p:cNvPr>
          <p:cNvSpPr/>
          <p:nvPr/>
        </p:nvSpPr>
        <p:spPr>
          <a:xfrm>
            <a:off x="3689256" y="10126733"/>
            <a:ext cx="6502400" cy="2308324"/>
          </a:xfrm>
          <a:prstGeom prst="rect">
            <a:avLst/>
          </a:prstGeom>
        </p:spPr>
        <p:txBody>
          <a:bodyPr anchor="ctr">
            <a:spAutoFit/>
          </a:bodyPr>
          <a:lstStyle/>
          <a:p>
            <a:r>
              <a:rPr lang="ja-JP" altLang="en-US"/>
              <a:t>=&gt; DL </a:t>
            </a:r>
          </a:p>
          <a:p>
            <a:r>
              <a:rPr lang="ja-JP" altLang="en-US"/>
              <a:t>=&gt; 各部位をセグメンテーション、部位検出</a:t>
            </a:r>
          </a:p>
          <a:p>
            <a:r>
              <a:rPr lang="ja-JP" altLang="en-US"/>
              <a:t>=&gt; メタデータを付与 （形態情報、形状・計測データ二次データ: 核やミトコンドリア、その面積等）</a:t>
            </a:r>
          </a:p>
          <a:p>
            <a:r>
              <a:rPr lang="ja-JP" altLang="en-US"/>
              <a:t>=&gt; 位置情報を取得</a:t>
            </a:r>
          </a:p>
          <a:p>
            <a:r>
              <a:rPr lang="ja-JP" altLang="en-US"/>
              <a:t>=&gt; 位置情報とメタデータをメタデータ化</a:t>
            </a:r>
          </a:p>
          <a:p>
            <a:r>
              <a:rPr lang="ja-JP" altLang="en-US"/>
              <a:t>=&gt; DBに格納</a:t>
            </a:r>
          </a:p>
          <a:p>
            <a:r>
              <a:rPr lang="ja-JP" altLang="en-US"/>
              <a:t>=&gt; SPRQL検索</a:t>
            </a:r>
          </a:p>
        </p:txBody>
      </p:sp>
      <p:sp>
        <p:nvSpPr>
          <p:cNvPr id="69" name="テキスト ボックス 68">
            <a:extLst>
              <a:ext uri="{FF2B5EF4-FFF2-40B4-BE49-F238E27FC236}">
                <a16:creationId xmlns:a16="http://schemas.microsoft.com/office/drawing/2014/main" id="{4BC97AC9-FF40-B74F-828F-F55651B66873}"/>
              </a:ext>
            </a:extLst>
          </p:cNvPr>
          <p:cNvSpPr txBox="1"/>
          <p:nvPr/>
        </p:nvSpPr>
        <p:spPr>
          <a:xfrm>
            <a:off x="7257860" y="7363887"/>
            <a:ext cx="1473337" cy="477054"/>
          </a:xfrm>
          <a:prstGeom prst="rect">
            <a:avLst/>
          </a:prstGeom>
          <a:solidFill>
            <a:schemeClr val="bg1"/>
          </a:solidFill>
          <a:ln w="25400">
            <a:solidFill>
              <a:schemeClr val="tx1"/>
            </a:solidFill>
          </a:ln>
        </p:spPr>
        <p:txBody>
          <a:bodyPr wrap="square" rtlCol="0" anchor="ctr">
            <a:spAutoFit/>
          </a:bodyPr>
          <a:lstStyle/>
          <a:p>
            <a:pPr algn="ctr"/>
            <a:r>
              <a:rPr kumimoji="1" lang="en-US" altLang="ja-JP" sz="2500" dirty="0">
                <a:latin typeface="Arial" panose="020B0604020202020204" pitchFamily="34" charset="0"/>
                <a:cs typeface="Arial" panose="020B0604020202020204" pitchFamily="34" charset="0"/>
              </a:rPr>
              <a:t>ROI</a:t>
            </a:r>
            <a:endParaRPr kumimoji="1" lang="ja-JP" altLang="en-US" sz="2500">
              <a:latin typeface="Arial" panose="020B0604020202020204" pitchFamily="34" charset="0"/>
              <a:cs typeface="Arial" panose="020B0604020202020204" pitchFamily="34" charset="0"/>
            </a:endParaRPr>
          </a:p>
        </p:txBody>
      </p:sp>
      <p:sp>
        <p:nvSpPr>
          <p:cNvPr id="70" name="テキスト ボックス 69">
            <a:extLst>
              <a:ext uri="{FF2B5EF4-FFF2-40B4-BE49-F238E27FC236}">
                <a16:creationId xmlns:a16="http://schemas.microsoft.com/office/drawing/2014/main" id="{5931DB72-ABAB-914C-B104-5407F72FA561}"/>
              </a:ext>
            </a:extLst>
          </p:cNvPr>
          <p:cNvSpPr txBox="1"/>
          <p:nvPr/>
        </p:nvSpPr>
        <p:spPr>
          <a:xfrm>
            <a:off x="8693772" y="4074685"/>
            <a:ext cx="1473337" cy="477054"/>
          </a:xfrm>
          <a:prstGeom prst="rect">
            <a:avLst/>
          </a:prstGeom>
          <a:solidFill>
            <a:schemeClr val="bg1"/>
          </a:solidFill>
          <a:ln w="25400">
            <a:solidFill>
              <a:schemeClr val="tx1"/>
            </a:solidFill>
          </a:ln>
        </p:spPr>
        <p:txBody>
          <a:bodyPr wrap="square" rtlCol="0" anchor="ctr">
            <a:spAutoFit/>
          </a:bodyPr>
          <a:lstStyle/>
          <a:p>
            <a:pPr algn="ctr"/>
            <a:r>
              <a:rPr kumimoji="1" lang="en-US" altLang="ja-JP" sz="2500" dirty="0">
                <a:latin typeface="Arial" panose="020B0604020202020204" pitchFamily="34" charset="0"/>
                <a:cs typeface="Arial" panose="020B0604020202020204" pitchFamily="34" charset="0"/>
              </a:rPr>
              <a:t>ROI</a:t>
            </a:r>
            <a:endParaRPr kumimoji="1" lang="ja-JP" altLang="en-US" sz="2500">
              <a:latin typeface="Arial" panose="020B0604020202020204" pitchFamily="34" charset="0"/>
              <a:cs typeface="Arial" panose="020B0604020202020204" pitchFamily="34" charset="0"/>
            </a:endParaRPr>
          </a:p>
        </p:txBody>
      </p:sp>
      <p:cxnSp>
        <p:nvCxnSpPr>
          <p:cNvPr id="72" name="直線コネクタ 71">
            <a:extLst>
              <a:ext uri="{FF2B5EF4-FFF2-40B4-BE49-F238E27FC236}">
                <a16:creationId xmlns:a16="http://schemas.microsoft.com/office/drawing/2014/main" id="{8896E5FB-911D-E74B-81C1-5CACC7AC4F2F}"/>
              </a:ext>
            </a:extLst>
          </p:cNvPr>
          <p:cNvCxnSpPr>
            <a:cxnSpLocks/>
          </p:cNvCxnSpPr>
          <p:nvPr/>
        </p:nvCxnSpPr>
        <p:spPr>
          <a:xfrm>
            <a:off x="8911845" y="4551739"/>
            <a:ext cx="0" cy="1620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D13151C1-3A9D-4D4C-A8F5-5A27214A0ED8}"/>
              </a:ext>
            </a:extLst>
          </p:cNvPr>
          <p:cNvCxnSpPr>
            <a:cxnSpLocks/>
          </p:cNvCxnSpPr>
          <p:nvPr/>
        </p:nvCxnSpPr>
        <p:spPr>
          <a:xfrm flipH="1">
            <a:off x="8911845" y="4889815"/>
            <a:ext cx="43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137C32A2-9A81-D641-A239-24DFDA64EC3D}"/>
              </a:ext>
            </a:extLst>
          </p:cNvPr>
          <p:cNvCxnSpPr>
            <a:cxnSpLocks/>
          </p:cNvCxnSpPr>
          <p:nvPr/>
        </p:nvCxnSpPr>
        <p:spPr>
          <a:xfrm flipH="1">
            <a:off x="8911845" y="5331664"/>
            <a:ext cx="43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3F56B005-B050-5844-BC3F-E9BE1444C324}"/>
              </a:ext>
            </a:extLst>
          </p:cNvPr>
          <p:cNvCxnSpPr>
            <a:cxnSpLocks/>
          </p:cNvCxnSpPr>
          <p:nvPr/>
        </p:nvCxnSpPr>
        <p:spPr>
          <a:xfrm>
            <a:off x="7626611" y="7840941"/>
            <a:ext cx="0" cy="133200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9882FFC2-B90D-F24C-8D94-D466628324A3}"/>
              </a:ext>
            </a:extLst>
          </p:cNvPr>
          <p:cNvCxnSpPr>
            <a:cxnSpLocks/>
          </p:cNvCxnSpPr>
          <p:nvPr/>
        </p:nvCxnSpPr>
        <p:spPr>
          <a:xfrm flipH="1">
            <a:off x="7626611" y="8113003"/>
            <a:ext cx="54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85" name="テキスト ボックス 84">
            <a:extLst>
              <a:ext uri="{FF2B5EF4-FFF2-40B4-BE49-F238E27FC236}">
                <a16:creationId xmlns:a16="http://schemas.microsoft.com/office/drawing/2014/main" id="{C49FCBAD-CD75-C643-8C94-3F05ADF11CD1}"/>
              </a:ext>
            </a:extLst>
          </p:cNvPr>
          <p:cNvSpPr txBox="1"/>
          <p:nvPr/>
        </p:nvSpPr>
        <p:spPr>
          <a:xfrm>
            <a:off x="907820" y="1645143"/>
            <a:ext cx="2261517" cy="553998"/>
          </a:xfrm>
          <a:prstGeom prst="rect">
            <a:avLst/>
          </a:prstGeom>
          <a:noFill/>
        </p:spPr>
        <p:txBody>
          <a:bodyPr wrap="none" rtlCol="0" anchor="ctr">
            <a:spAutoFit/>
          </a:bodyPr>
          <a:lstStyle/>
          <a:p>
            <a:r>
              <a:rPr kumimoji="1" lang="en-US" altLang="ja-JP" sz="3000" dirty="0"/>
              <a:t>Class relation</a:t>
            </a:r>
            <a:endParaRPr kumimoji="1" lang="ja-JP" altLang="en-US" sz="3000"/>
          </a:p>
        </p:txBody>
      </p:sp>
      <p:cxnSp>
        <p:nvCxnSpPr>
          <p:cNvPr id="87" name="直線矢印コネクタ 86">
            <a:extLst>
              <a:ext uri="{FF2B5EF4-FFF2-40B4-BE49-F238E27FC236}">
                <a16:creationId xmlns:a16="http://schemas.microsoft.com/office/drawing/2014/main" id="{929D8FD1-B9A4-6642-B00C-9AA796ADB7E7}"/>
              </a:ext>
            </a:extLst>
          </p:cNvPr>
          <p:cNvCxnSpPr>
            <a:cxnSpLocks/>
            <a:stCxn id="99" idx="2"/>
            <a:endCxn id="98" idx="5"/>
          </p:cNvCxnSpPr>
          <p:nvPr/>
        </p:nvCxnSpPr>
        <p:spPr>
          <a:xfrm flipH="1" flipV="1">
            <a:off x="4645521" y="2343626"/>
            <a:ext cx="1341824" cy="460863"/>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9" name="直線矢印コネクタ 88">
            <a:extLst>
              <a:ext uri="{FF2B5EF4-FFF2-40B4-BE49-F238E27FC236}">
                <a16:creationId xmlns:a16="http://schemas.microsoft.com/office/drawing/2014/main" id="{6692FAA4-704E-F14D-8893-0270032BCFB2}"/>
              </a:ext>
            </a:extLst>
          </p:cNvPr>
          <p:cNvCxnSpPr>
            <a:cxnSpLocks/>
            <a:stCxn id="99" idx="7"/>
            <a:endCxn id="103" idx="3"/>
          </p:cNvCxnSpPr>
          <p:nvPr/>
        </p:nvCxnSpPr>
        <p:spPr>
          <a:xfrm flipV="1">
            <a:off x="7407337" y="2164346"/>
            <a:ext cx="1221489" cy="383413"/>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2" name="直線矢印コネクタ 91">
            <a:extLst>
              <a:ext uri="{FF2B5EF4-FFF2-40B4-BE49-F238E27FC236}">
                <a16:creationId xmlns:a16="http://schemas.microsoft.com/office/drawing/2014/main" id="{E36A461A-8EEA-714D-872C-C06202290BA1}"/>
              </a:ext>
            </a:extLst>
          </p:cNvPr>
          <p:cNvCxnSpPr>
            <a:cxnSpLocks/>
            <a:stCxn id="98" idx="6"/>
            <a:endCxn id="103" idx="2"/>
          </p:cNvCxnSpPr>
          <p:nvPr/>
        </p:nvCxnSpPr>
        <p:spPr>
          <a:xfrm flipV="1">
            <a:off x="4889153" y="1943925"/>
            <a:ext cx="3243459" cy="142971"/>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8" name="円/楕円 97">
            <a:extLst>
              <a:ext uri="{FF2B5EF4-FFF2-40B4-BE49-F238E27FC236}">
                <a16:creationId xmlns:a16="http://schemas.microsoft.com/office/drawing/2014/main" id="{C718BBC9-ED85-224C-9C61-2669B356F821}"/>
              </a:ext>
            </a:extLst>
          </p:cNvPr>
          <p:cNvSpPr/>
          <p:nvPr/>
        </p:nvSpPr>
        <p:spPr>
          <a:xfrm>
            <a:off x="3225529" y="1723825"/>
            <a:ext cx="1663624" cy="72614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500" dirty="0">
                <a:solidFill>
                  <a:schemeClr val="tx1"/>
                </a:solidFill>
              </a:rPr>
              <a:t>Image</a:t>
            </a:r>
            <a:endParaRPr kumimoji="1" lang="ja-JP" altLang="en-US" sz="2500">
              <a:solidFill>
                <a:schemeClr val="tx1"/>
              </a:solidFill>
            </a:endParaRPr>
          </a:p>
        </p:txBody>
      </p:sp>
      <p:sp>
        <p:nvSpPr>
          <p:cNvPr id="99" name="円/楕円 98">
            <a:extLst>
              <a:ext uri="{FF2B5EF4-FFF2-40B4-BE49-F238E27FC236}">
                <a16:creationId xmlns:a16="http://schemas.microsoft.com/office/drawing/2014/main" id="{8CEC0814-5A92-B541-BEC2-77100F58E921}"/>
              </a:ext>
            </a:extLst>
          </p:cNvPr>
          <p:cNvSpPr/>
          <p:nvPr/>
        </p:nvSpPr>
        <p:spPr>
          <a:xfrm>
            <a:off x="5987345" y="2441418"/>
            <a:ext cx="1663624" cy="72614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500" dirty="0">
                <a:solidFill>
                  <a:schemeClr val="tx1"/>
                </a:solidFill>
              </a:rPr>
              <a:t>ROI</a:t>
            </a:r>
            <a:endParaRPr kumimoji="1" lang="ja-JP" altLang="en-US" sz="2500">
              <a:solidFill>
                <a:schemeClr val="tx1"/>
              </a:solidFill>
            </a:endParaRPr>
          </a:p>
        </p:txBody>
      </p:sp>
      <p:sp>
        <p:nvSpPr>
          <p:cNvPr id="103" name="円/楕円 102">
            <a:extLst>
              <a:ext uri="{FF2B5EF4-FFF2-40B4-BE49-F238E27FC236}">
                <a16:creationId xmlns:a16="http://schemas.microsoft.com/office/drawing/2014/main" id="{D6DBF085-9EA6-AE49-BD91-FD5868C54683}"/>
              </a:ext>
            </a:extLst>
          </p:cNvPr>
          <p:cNvSpPr/>
          <p:nvPr/>
        </p:nvSpPr>
        <p:spPr>
          <a:xfrm>
            <a:off x="8132612" y="1632202"/>
            <a:ext cx="3388363" cy="62344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latin typeface="Arial" panose="020B0604020202020204" pitchFamily="34" charset="0"/>
                <a:cs typeface="Arial" panose="020B0604020202020204" pitchFamily="34" charset="0"/>
              </a:rPr>
              <a:t>ROI-merged image</a:t>
            </a:r>
            <a:endParaRPr kumimoji="1" lang="ja-JP" altLang="en-US" sz="2000">
              <a:solidFill>
                <a:schemeClr val="tx1"/>
              </a:solidFill>
              <a:latin typeface="Arial" panose="020B0604020202020204" pitchFamily="34" charset="0"/>
              <a:cs typeface="Arial" panose="020B0604020202020204" pitchFamily="34" charset="0"/>
            </a:endParaRPr>
          </a:p>
        </p:txBody>
      </p:sp>
      <p:sp>
        <p:nvSpPr>
          <p:cNvPr id="67" name="テキスト ボックス 66">
            <a:extLst>
              <a:ext uri="{FF2B5EF4-FFF2-40B4-BE49-F238E27FC236}">
                <a16:creationId xmlns:a16="http://schemas.microsoft.com/office/drawing/2014/main" id="{13986FAD-1158-044F-BF71-8BBCD655582E}"/>
              </a:ext>
            </a:extLst>
          </p:cNvPr>
          <p:cNvSpPr txBox="1"/>
          <p:nvPr/>
        </p:nvSpPr>
        <p:spPr>
          <a:xfrm>
            <a:off x="7978550" y="7944210"/>
            <a:ext cx="2454518" cy="369332"/>
          </a:xfrm>
          <a:prstGeom prst="rect">
            <a:avLst/>
          </a:prstGeom>
          <a:solidFill>
            <a:schemeClr val="bg1"/>
          </a:solidFill>
          <a:ln>
            <a:solidFill>
              <a:schemeClr val="tx1"/>
            </a:solidFill>
          </a:ln>
        </p:spPr>
        <p:txBody>
          <a:bodyPr wrap="none" rtlCol="0" anchor="ctr">
            <a:spAutoFit/>
          </a:bodyPr>
          <a:lstStyle/>
          <a:p>
            <a:r>
              <a:rPr kumimoji="1" lang="en-US" altLang="ja-JP" dirty="0">
                <a:latin typeface="Arial" panose="020B0604020202020204" pitchFamily="34" charset="0"/>
                <a:cs typeface="Arial" panose="020B0604020202020204" pitchFamily="34" charset="0"/>
              </a:rPr>
              <a:t>GO CC : GO:0005739</a:t>
            </a:r>
            <a:endParaRPr kumimoji="1" lang="ja-JP" altLang="en-US">
              <a:latin typeface="Arial" panose="020B0604020202020204" pitchFamily="34" charset="0"/>
              <a:cs typeface="Arial" panose="020B0604020202020204" pitchFamily="34" charset="0"/>
            </a:endParaRPr>
          </a:p>
        </p:txBody>
      </p:sp>
      <p:sp>
        <p:nvSpPr>
          <p:cNvPr id="119" name="円/楕円 118">
            <a:extLst>
              <a:ext uri="{FF2B5EF4-FFF2-40B4-BE49-F238E27FC236}">
                <a16:creationId xmlns:a16="http://schemas.microsoft.com/office/drawing/2014/main" id="{1C3903DC-5712-8740-8DB3-801B7B1AC435}"/>
              </a:ext>
            </a:extLst>
          </p:cNvPr>
          <p:cNvSpPr/>
          <p:nvPr/>
        </p:nvSpPr>
        <p:spPr>
          <a:xfrm>
            <a:off x="1245066" y="5376244"/>
            <a:ext cx="1663624" cy="72614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500" dirty="0">
                <a:solidFill>
                  <a:schemeClr val="tx1"/>
                </a:solidFill>
              </a:rPr>
              <a:t>Image</a:t>
            </a:r>
            <a:endParaRPr kumimoji="1" lang="ja-JP" altLang="en-US" sz="2500">
              <a:solidFill>
                <a:schemeClr val="tx1"/>
              </a:solidFill>
            </a:endParaRPr>
          </a:p>
        </p:txBody>
      </p:sp>
      <p:sp>
        <p:nvSpPr>
          <p:cNvPr id="133" name="テキスト ボックス 132">
            <a:extLst>
              <a:ext uri="{FF2B5EF4-FFF2-40B4-BE49-F238E27FC236}">
                <a16:creationId xmlns:a16="http://schemas.microsoft.com/office/drawing/2014/main" id="{D16BB1FC-5CEF-9C4D-95B2-C941DEF15345}"/>
              </a:ext>
            </a:extLst>
          </p:cNvPr>
          <p:cNvSpPr txBox="1"/>
          <p:nvPr/>
        </p:nvSpPr>
        <p:spPr>
          <a:xfrm>
            <a:off x="6175520" y="1603398"/>
            <a:ext cx="821828" cy="369332"/>
          </a:xfrm>
          <a:prstGeom prst="rect">
            <a:avLst/>
          </a:prstGeom>
          <a:noFill/>
        </p:spPr>
        <p:txBody>
          <a:bodyPr wrap="none" rtlCol="0">
            <a:spAutoFit/>
          </a:bodyPr>
          <a:lstStyle/>
          <a:p>
            <a:r>
              <a:rPr kumimoji="1" lang="en-US" altLang="ja-JP" dirty="0"/>
              <a:t>Part-of</a:t>
            </a:r>
            <a:endParaRPr kumimoji="1" lang="ja-JP" altLang="en-US"/>
          </a:p>
        </p:txBody>
      </p:sp>
      <p:sp>
        <p:nvSpPr>
          <p:cNvPr id="140" name="テキスト ボックス 139">
            <a:extLst>
              <a:ext uri="{FF2B5EF4-FFF2-40B4-BE49-F238E27FC236}">
                <a16:creationId xmlns:a16="http://schemas.microsoft.com/office/drawing/2014/main" id="{CAE80D60-DB6D-E945-98AF-3C16B870597D}"/>
              </a:ext>
            </a:extLst>
          </p:cNvPr>
          <p:cNvSpPr txBox="1"/>
          <p:nvPr/>
        </p:nvSpPr>
        <p:spPr>
          <a:xfrm>
            <a:off x="7850921" y="2441418"/>
            <a:ext cx="821828" cy="369332"/>
          </a:xfrm>
          <a:prstGeom prst="rect">
            <a:avLst/>
          </a:prstGeom>
          <a:noFill/>
        </p:spPr>
        <p:txBody>
          <a:bodyPr wrap="none" rtlCol="0">
            <a:spAutoFit/>
          </a:bodyPr>
          <a:lstStyle/>
          <a:p>
            <a:r>
              <a:rPr kumimoji="1" lang="en-US" altLang="ja-JP" dirty="0"/>
              <a:t>Part-of</a:t>
            </a:r>
            <a:endParaRPr kumimoji="1" lang="ja-JP" altLang="en-US"/>
          </a:p>
        </p:txBody>
      </p:sp>
      <p:sp>
        <p:nvSpPr>
          <p:cNvPr id="145" name="テキスト ボックス 144">
            <a:extLst>
              <a:ext uri="{FF2B5EF4-FFF2-40B4-BE49-F238E27FC236}">
                <a16:creationId xmlns:a16="http://schemas.microsoft.com/office/drawing/2014/main" id="{76DABB07-FB72-A243-81BD-E390F618801D}"/>
              </a:ext>
            </a:extLst>
          </p:cNvPr>
          <p:cNvSpPr txBox="1"/>
          <p:nvPr/>
        </p:nvSpPr>
        <p:spPr>
          <a:xfrm>
            <a:off x="4854579" y="2691887"/>
            <a:ext cx="821828" cy="369332"/>
          </a:xfrm>
          <a:prstGeom prst="rect">
            <a:avLst/>
          </a:prstGeom>
          <a:noFill/>
        </p:spPr>
        <p:txBody>
          <a:bodyPr wrap="none" rtlCol="0">
            <a:spAutoFit/>
          </a:bodyPr>
          <a:lstStyle/>
          <a:p>
            <a:r>
              <a:rPr kumimoji="1" lang="en-US" altLang="ja-JP" dirty="0"/>
              <a:t>Part-of</a:t>
            </a:r>
            <a:endParaRPr kumimoji="1" lang="ja-JP" altLang="en-US"/>
          </a:p>
        </p:txBody>
      </p:sp>
      <p:pic>
        <p:nvPicPr>
          <p:cNvPr id="149" name="図 148">
            <a:extLst>
              <a:ext uri="{FF2B5EF4-FFF2-40B4-BE49-F238E27FC236}">
                <a16:creationId xmlns:a16="http://schemas.microsoft.com/office/drawing/2014/main" id="{C5496608-9569-9845-9C85-95C2E5E2D9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31194" y="11705707"/>
            <a:ext cx="6674726" cy="6774498"/>
          </a:xfrm>
          <a:prstGeom prst="rect">
            <a:avLst/>
          </a:prstGeom>
        </p:spPr>
      </p:pic>
      <p:pic>
        <p:nvPicPr>
          <p:cNvPr id="151" name="図 150">
            <a:extLst>
              <a:ext uri="{FF2B5EF4-FFF2-40B4-BE49-F238E27FC236}">
                <a16:creationId xmlns:a16="http://schemas.microsoft.com/office/drawing/2014/main" id="{65B196DE-94BC-7641-BE3C-92011EB8B0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816180" y="10647761"/>
            <a:ext cx="6045200" cy="7975600"/>
          </a:xfrm>
          <a:prstGeom prst="rect">
            <a:avLst/>
          </a:prstGeom>
        </p:spPr>
      </p:pic>
      <p:pic>
        <p:nvPicPr>
          <p:cNvPr id="153" name="図 152">
            <a:extLst>
              <a:ext uri="{FF2B5EF4-FFF2-40B4-BE49-F238E27FC236}">
                <a16:creationId xmlns:a16="http://schemas.microsoft.com/office/drawing/2014/main" id="{734012E4-399C-B649-BB2B-D9F5EDB2D8E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002840" y="16130372"/>
            <a:ext cx="1460500" cy="1498600"/>
          </a:xfrm>
          <a:prstGeom prst="rect">
            <a:avLst/>
          </a:prstGeom>
        </p:spPr>
      </p:pic>
      <p:sp>
        <p:nvSpPr>
          <p:cNvPr id="155" name="テキスト ボックス 154">
            <a:extLst>
              <a:ext uri="{FF2B5EF4-FFF2-40B4-BE49-F238E27FC236}">
                <a16:creationId xmlns:a16="http://schemas.microsoft.com/office/drawing/2014/main" id="{D0BEEF5C-BB9B-B84A-83B1-12A4A0AD520B}"/>
              </a:ext>
            </a:extLst>
          </p:cNvPr>
          <p:cNvSpPr txBox="1"/>
          <p:nvPr/>
        </p:nvSpPr>
        <p:spPr>
          <a:xfrm>
            <a:off x="3403445" y="4865585"/>
            <a:ext cx="1918089" cy="477054"/>
          </a:xfrm>
          <a:prstGeom prst="rect">
            <a:avLst/>
          </a:prstGeom>
          <a:solidFill>
            <a:schemeClr val="bg1"/>
          </a:solidFill>
          <a:ln>
            <a:solidFill>
              <a:schemeClr val="tx1"/>
            </a:solidFill>
          </a:ln>
        </p:spPr>
        <p:txBody>
          <a:bodyPr wrap="none" rtlCol="0" anchor="ctr">
            <a:spAutoFit/>
          </a:bodyPr>
          <a:lstStyle/>
          <a:p>
            <a:pPr algn="ctr"/>
            <a:r>
              <a:rPr kumimoji="1" lang="en-US" altLang="ja-JP" sz="2500" dirty="0"/>
              <a:t>DL Prediction</a:t>
            </a:r>
            <a:endParaRPr kumimoji="1" lang="ja-JP" altLang="en-US" sz="2500"/>
          </a:p>
        </p:txBody>
      </p:sp>
      <p:sp>
        <p:nvSpPr>
          <p:cNvPr id="156" name="テキスト ボックス 155">
            <a:extLst>
              <a:ext uri="{FF2B5EF4-FFF2-40B4-BE49-F238E27FC236}">
                <a16:creationId xmlns:a16="http://schemas.microsoft.com/office/drawing/2014/main" id="{577D05D8-0786-8F47-885F-07A5CA66BD42}"/>
              </a:ext>
            </a:extLst>
          </p:cNvPr>
          <p:cNvSpPr txBox="1"/>
          <p:nvPr/>
        </p:nvSpPr>
        <p:spPr>
          <a:xfrm>
            <a:off x="378467" y="10375717"/>
            <a:ext cx="1764394" cy="369332"/>
          </a:xfrm>
          <a:prstGeom prst="rect">
            <a:avLst/>
          </a:prstGeom>
          <a:noFill/>
        </p:spPr>
        <p:txBody>
          <a:bodyPr wrap="none" rtlCol="0">
            <a:spAutoFit/>
          </a:bodyPr>
          <a:lstStyle/>
          <a:p>
            <a:r>
              <a:rPr lang="en-US" altLang="ja-JP" dirty="0"/>
              <a:t>tacit knowledges</a:t>
            </a:r>
            <a:endParaRPr kumimoji="1" lang="ja-JP" altLang="en-US"/>
          </a:p>
        </p:txBody>
      </p:sp>
      <p:pic>
        <p:nvPicPr>
          <p:cNvPr id="161" name="図 160">
            <a:extLst>
              <a:ext uri="{FF2B5EF4-FFF2-40B4-BE49-F238E27FC236}">
                <a16:creationId xmlns:a16="http://schemas.microsoft.com/office/drawing/2014/main" id="{59DD42F4-1F35-9F40-A819-3BD895798C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014917" y="1329552"/>
            <a:ext cx="6674726" cy="8899635"/>
          </a:xfrm>
          <a:prstGeom prst="rect">
            <a:avLst/>
          </a:prstGeom>
        </p:spPr>
      </p:pic>
      <p:sp>
        <p:nvSpPr>
          <p:cNvPr id="164" name="円/楕円 163">
            <a:extLst>
              <a:ext uri="{FF2B5EF4-FFF2-40B4-BE49-F238E27FC236}">
                <a16:creationId xmlns:a16="http://schemas.microsoft.com/office/drawing/2014/main" id="{347A5EC9-7EB2-F144-B160-E66F3D99848E}"/>
              </a:ext>
            </a:extLst>
          </p:cNvPr>
          <p:cNvSpPr/>
          <p:nvPr/>
        </p:nvSpPr>
        <p:spPr>
          <a:xfrm>
            <a:off x="8476261" y="3013040"/>
            <a:ext cx="2438609" cy="32183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500" dirty="0">
                <a:solidFill>
                  <a:schemeClr val="tx1"/>
                </a:solidFill>
              </a:rPr>
              <a:t>Object-shaped ROI</a:t>
            </a:r>
            <a:endParaRPr kumimoji="1" lang="ja-JP" altLang="en-US" sz="1500">
              <a:solidFill>
                <a:schemeClr val="tx1"/>
              </a:solidFill>
            </a:endParaRPr>
          </a:p>
        </p:txBody>
      </p:sp>
      <p:sp>
        <p:nvSpPr>
          <p:cNvPr id="165" name="円/楕円 164">
            <a:extLst>
              <a:ext uri="{FF2B5EF4-FFF2-40B4-BE49-F238E27FC236}">
                <a16:creationId xmlns:a16="http://schemas.microsoft.com/office/drawing/2014/main" id="{DBC3BBAA-AB05-2248-8A75-D1DD988E3D3A}"/>
              </a:ext>
            </a:extLst>
          </p:cNvPr>
          <p:cNvSpPr/>
          <p:nvPr/>
        </p:nvSpPr>
        <p:spPr>
          <a:xfrm>
            <a:off x="8486565" y="3393911"/>
            <a:ext cx="2438609" cy="32183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600" dirty="0">
                <a:solidFill>
                  <a:schemeClr val="tx1"/>
                </a:solidFill>
              </a:rPr>
              <a:t>Non-object ROI</a:t>
            </a:r>
            <a:endParaRPr kumimoji="1" lang="ja-JP" altLang="en-US" sz="1600">
              <a:solidFill>
                <a:schemeClr val="tx1"/>
              </a:solidFill>
            </a:endParaRPr>
          </a:p>
        </p:txBody>
      </p:sp>
      <p:cxnSp>
        <p:nvCxnSpPr>
          <p:cNvPr id="166" name="直線矢印コネクタ 165">
            <a:extLst>
              <a:ext uri="{FF2B5EF4-FFF2-40B4-BE49-F238E27FC236}">
                <a16:creationId xmlns:a16="http://schemas.microsoft.com/office/drawing/2014/main" id="{7FDF8DE0-750B-5F40-92EB-B8866DFB72DD}"/>
              </a:ext>
            </a:extLst>
          </p:cNvPr>
          <p:cNvCxnSpPr>
            <a:cxnSpLocks/>
            <a:stCxn id="164" idx="2"/>
            <a:endCxn id="99" idx="5"/>
          </p:cNvCxnSpPr>
          <p:nvPr/>
        </p:nvCxnSpPr>
        <p:spPr>
          <a:xfrm flipH="1" flipV="1">
            <a:off x="7407337" y="3061219"/>
            <a:ext cx="1068924" cy="11274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9" name="直線矢印コネクタ 168">
            <a:extLst>
              <a:ext uri="{FF2B5EF4-FFF2-40B4-BE49-F238E27FC236}">
                <a16:creationId xmlns:a16="http://schemas.microsoft.com/office/drawing/2014/main" id="{F8B98018-A309-8645-842A-62A6076A34A1}"/>
              </a:ext>
            </a:extLst>
          </p:cNvPr>
          <p:cNvCxnSpPr>
            <a:cxnSpLocks/>
            <a:stCxn id="165" idx="2"/>
            <a:endCxn id="99" idx="5"/>
          </p:cNvCxnSpPr>
          <p:nvPr/>
        </p:nvCxnSpPr>
        <p:spPr>
          <a:xfrm flipH="1" flipV="1">
            <a:off x="7407337" y="3061219"/>
            <a:ext cx="1079228" cy="493611"/>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3" name="テキスト ボックス 172">
            <a:extLst>
              <a:ext uri="{FF2B5EF4-FFF2-40B4-BE49-F238E27FC236}">
                <a16:creationId xmlns:a16="http://schemas.microsoft.com/office/drawing/2014/main" id="{55D89EDE-2317-C043-A842-EB46B253A484}"/>
              </a:ext>
            </a:extLst>
          </p:cNvPr>
          <p:cNvSpPr txBox="1"/>
          <p:nvPr/>
        </p:nvSpPr>
        <p:spPr>
          <a:xfrm>
            <a:off x="7117273" y="3407397"/>
            <a:ext cx="1223412" cy="369332"/>
          </a:xfrm>
          <a:prstGeom prst="rect">
            <a:avLst/>
          </a:prstGeom>
          <a:noFill/>
        </p:spPr>
        <p:txBody>
          <a:bodyPr wrap="none" rtlCol="0">
            <a:spAutoFit/>
          </a:bodyPr>
          <a:lstStyle/>
          <a:p>
            <a:r>
              <a:rPr kumimoji="1" lang="en-US" altLang="ja-JP" dirty="0"/>
              <a:t>SubClassOf</a:t>
            </a:r>
            <a:endParaRPr kumimoji="1" lang="ja-JP" altLang="en-US"/>
          </a:p>
        </p:txBody>
      </p:sp>
      <p:pic>
        <p:nvPicPr>
          <p:cNvPr id="174" name="図 173">
            <a:extLst>
              <a:ext uri="{FF2B5EF4-FFF2-40B4-BE49-F238E27FC236}">
                <a16:creationId xmlns:a16="http://schemas.microsoft.com/office/drawing/2014/main" id="{40BE1E7B-0C3A-064E-8083-BCE12274F5C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6200000">
            <a:off x="14710615" y="-115305"/>
            <a:ext cx="3419475" cy="4559300"/>
          </a:xfrm>
          <a:prstGeom prst="rect">
            <a:avLst/>
          </a:prstGeom>
        </p:spPr>
      </p:pic>
      <p:pic>
        <p:nvPicPr>
          <p:cNvPr id="175" name="図 174">
            <a:extLst>
              <a:ext uri="{FF2B5EF4-FFF2-40B4-BE49-F238E27FC236}">
                <a16:creationId xmlns:a16="http://schemas.microsoft.com/office/drawing/2014/main" id="{087D5528-18BA-EA4D-938D-E354C03FFA4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16200000">
            <a:off x="14710617" y="3552331"/>
            <a:ext cx="3419476" cy="4559301"/>
          </a:xfrm>
          <a:prstGeom prst="rect">
            <a:avLst/>
          </a:prstGeom>
        </p:spPr>
      </p:pic>
      <p:pic>
        <p:nvPicPr>
          <p:cNvPr id="176" name="図 175">
            <a:extLst>
              <a:ext uri="{FF2B5EF4-FFF2-40B4-BE49-F238E27FC236}">
                <a16:creationId xmlns:a16="http://schemas.microsoft.com/office/drawing/2014/main" id="{9E207C03-FE18-384A-A5F9-666146290BF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767385" y="7948517"/>
            <a:ext cx="4491495" cy="3286991"/>
          </a:xfrm>
          <a:prstGeom prst="rect">
            <a:avLst/>
          </a:prstGeom>
        </p:spPr>
      </p:pic>
      <p:cxnSp>
        <p:nvCxnSpPr>
          <p:cNvPr id="179" name="直線コネクタ 178">
            <a:extLst>
              <a:ext uri="{FF2B5EF4-FFF2-40B4-BE49-F238E27FC236}">
                <a16:creationId xmlns:a16="http://schemas.microsoft.com/office/drawing/2014/main" id="{A9364A1D-94F5-2449-8D4F-C65F53DA5EA5}"/>
              </a:ext>
            </a:extLst>
          </p:cNvPr>
          <p:cNvCxnSpPr>
            <a:cxnSpLocks/>
          </p:cNvCxnSpPr>
          <p:nvPr/>
        </p:nvCxnSpPr>
        <p:spPr>
          <a:xfrm flipH="1">
            <a:off x="8911845" y="5931863"/>
            <a:ext cx="43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テキスト ボックス 78">
            <a:extLst>
              <a:ext uri="{FF2B5EF4-FFF2-40B4-BE49-F238E27FC236}">
                <a16:creationId xmlns:a16="http://schemas.microsoft.com/office/drawing/2014/main" id="{85A421A9-B688-6E49-9DA8-A34CE660AE37}"/>
              </a:ext>
            </a:extLst>
          </p:cNvPr>
          <p:cNvSpPr txBox="1"/>
          <p:nvPr/>
        </p:nvSpPr>
        <p:spPr>
          <a:xfrm>
            <a:off x="9290481" y="4692496"/>
            <a:ext cx="2454518" cy="369332"/>
          </a:xfrm>
          <a:prstGeom prst="rect">
            <a:avLst/>
          </a:prstGeom>
          <a:solidFill>
            <a:schemeClr val="bg1"/>
          </a:solidFill>
          <a:ln>
            <a:solidFill>
              <a:schemeClr val="tx1"/>
            </a:solidFill>
          </a:ln>
        </p:spPr>
        <p:txBody>
          <a:bodyPr wrap="none" rtlCol="0" anchor="ctr">
            <a:spAutoFit/>
          </a:bodyPr>
          <a:lstStyle/>
          <a:p>
            <a:r>
              <a:rPr kumimoji="1" lang="en-US" altLang="ja-JP" dirty="0">
                <a:latin typeface="Arial" panose="020B0604020202020204" pitchFamily="34" charset="0"/>
                <a:cs typeface="Arial" panose="020B0604020202020204" pitchFamily="34" charset="0"/>
              </a:rPr>
              <a:t>GO CC : GO:0005634</a:t>
            </a:r>
            <a:endParaRPr kumimoji="1" lang="ja-JP" altLang="en-US">
              <a:latin typeface="Arial" panose="020B0604020202020204" pitchFamily="34" charset="0"/>
              <a:cs typeface="Arial" panose="020B0604020202020204" pitchFamily="34" charset="0"/>
            </a:endParaRPr>
          </a:p>
        </p:txBody>
      </p:sp>
      <p:sp>
        <p:nvSpPr>
          <p:cNvPr id="158" name="テキスト ボックス 157">
            <a:extLst>
              <a:ext uri="{FF2B5EF4-FFF2-40B4-BE49-F238E27FC236}">
                <a16:creationId xmlns:a16="http://schemas.microsoft.com/office/drawing/2014/main" id="{5F0F5B6F-8C38-D042-BE7E-952B17975393}"/>
              </a:ext>
            </a:extLst>
          </p:cNvPr>
          <p:cNvSpPr txBox="1"/>
          <p:nvPr/>
        </p:nvSpPr>
        <p:spPr>
          <a:xfrm>
            <a:off x="9302514" y="5186472"/>
            <a:ext cx="1467068" cy="369332"/>
          </a:xfrm>
          <a:prstGeom prst="rect">
            <a:avLst/>
          </a:prstGeom>
          <a:solidFill>
            <a:schemeClr val="bg1"/>
          </a:solidFill>
          <a:ln>
            <a:solidFill>
              <a:schemeClr val="tx1"/>
            </a:solidFill>
          </a:ln>
        </p:spPr>
        <p:txBody>
          <a:bodyPr wrap="none" rtlCol="0" anchor="ctr">
            <a:spAutoFit/>
          </a:bodyPr>
          <a:lstStyle/>
          <a:p>
            <a:r>
              <a:rPr kumimoji="1" lang="en-US" altLang="ja-JP" dirty="0">
                <a:latin typeface="Arial" panose="020B0604020202020204" pitchFamily="34" charset="0"/>
                <a:cs typeface="Arial" panose="020B0604020202020204" pitchFamily="34" charset="0"/>
              </a:rPr>
              <a:t>Method : ML</a:t>
            </a:r>
            <a:endParaRPr kumimoji="1" lang="ja-JP" altLang="en-US">
              <a:latin typeface="Arial" panose="020B0604020202020204" pitchFamily="34" charset="0"/>
              <a:cs typeface="Arial" panose="020B0604020202020204" pitchFamily="34" charset="0"/>
            </a:endParaRPr>
          </a:p>
        </p:txBody>
      </p:sp>
      <p:sp>
        <p:nvSpPr>
          <p:cNvPr id="178" name="テキスト ボックス 177">
            <a:extLst>
              <a:ext uri="{FF2B5EF4-FFF2-40B4-BE49-F238E27FC236}">
                <a16:creationId xmlns:a16="http://schemas.microsoft.com/office/drawing/2014/main" id="{DB8001E3-EFD7-024F-BD26-3A1C0D6A48F7}"/>
              </a:ext>
            </a:extLst>
          </p:cNvPr>
          <p:cNvSpPr txBox="1"/>
          <p:nvPr/>
        </p:nvSpPr>
        <p:spPr>
          <a:xfrm>
            <a:off x="9284313" y="5748637"/>
            <a:ext cx="1550296" cy="369332"/>
          </a:xfrm>
          <a:prstGeom prst="rect">
            <a:avLst/>
          </a:prstGeom>
          <a:solidFill>
            <a:schemeClr val="bg1"/>
          </a:solidFill>
          <a:ln>
            <a:solidFill>
              <a:schemeClr val="tx1"/>
            </a:solidFill>
          </a:ln>
        </p:spPr>
        <p:txBody>
          <a:bodyPr wrap="none" rtlCol="0" anchor="ctr">
            <a:spAutoFit/>
          </a:bodyPr>
          <a:lstStyle/>
          <a:p>
            <a:r>
              <a:rPr lang="en-US" altLang="ja-JP" dirty="0"/>
              <a:t>P</a:t>
            </a:r>
            <a:r>
              <a:rPr lang="ja-JP" altLang="en-US"/>
              <a:t>article shape</a:t>
            </a:r>
          </a:p>
        </p:txBody>
      </p:sp>
      <p:cxnSp>
        <p:nvCxnSpPr>
          <p:cNvPr id="180" name="直線コネクタ 179">
            <a:extLst>
              <a:ext uri="{FF2B5EF4-FFF2-40B4-BE49-F238E27FC236}">
                <a16:creationId xmlns:a16="http://schemas.microsoft.com/office/drawing/2014/main" id="{3183E883-E163-8246-830A-CE2B09EB04F9}"/>
              </a:ext>
            </a:extLst>
          </p:cNvPr>
          <p:cNvCxnSpPr>
            <a:cxnSpLocks/>
          </p:cNvCxnSpPr>
          <p:nvPr/>
        </p:nvCxnSpPr>
        <p:spPr>
          <a:xfrm flipH="1">
            <a:off x="7606082" y="8546507"/>
            <a:ext cx="43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直線コネクタ 180">
            <a:extLst>
              <a:ext uri="{FF2B5EF4-FFF2-40B4-BE49-F238E27FC236}">
                <a16:creationId xmlns:a16="http://schemas.microsoft.com/office/drawing/2014/main" id="{292B1552-FFC0-4640-B314-0E3FCA2276F1}"/>
              </a:ext>
            </a:extLst>
          </p:cNvPr>
          <p:cNvCxnSpPr>
            <a:cxnSpLocks/>
          </p:cNvCxnSpPr>
          <p:nvPr/>
        </p:nvCxnSpPr>
        <p:spPr>
          <a:xfrm flipH="1">
            <a:off x="7606082" y="9040026"/>
            <a:ext cx="432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82" name="テキスト ボックス 181">
            <a:extLst>
              <a:ext uri="{FF2B5EF4-FFF2-40B4-BE49-F238E27FC236}">
                <a16:creationId xmlns:a16="http://schemas.microsoft.com/office/drawing/2014/main" id="{D696FD82-2E27-1946-BBF3-BCABE456D4B6}"/>
              </a:ext>
            </a:extLst>
          </p:cNvPr>
          <p:cNvSpPr txBox="1"/>
          <p:nvPr/>
        </p:nvSpPr>
        <p:spPr>
          <a:xfrm>
            <a:off x="7978550" y="8401315"/>
            <a:ext cx="1467068" cy="369332"/>
          </a:xfrm>
          <a:prstGeom prst="rect">
            <a:avLst/>
          </a:prstGeom>
          <a:solidFill>
            <a:schemeClr val="bg1"/>
          </a:solidFill>
          <a:ln>
            <a:solidFill>
              <a:schemeClr val="tx1"/>
            </a:solidFill>
          </a:ln>
        </p:spPr>
        <p:txBody>
          <a:bodyPr wrap="none" rtlCol="0" anchor="ctr">
            <a:spAutoFit/>
          </a:bodyPr>
          <a:lstStyle/>
          <a:p>
            <a:r>
              <a:rPr kumimoji="1" lang="en-US" altLang="ja-JP" dirty="0">
                <a:latin typeface="Arial" panose="020B0604020202020204" pitchFamily="34" charset="0"/>
                <a:cs typeface="Arial" panose="020B0604020202020204" pitchFamily="34" charset="0"/>
              </a:rPr>
              <a:t>Method : ML</a:t>
            </a:r>
            <a:endParaRPr kumimoji="1" lang="ja-JP" altLang="en-US">
              <a:latin typeface="Arial" panose="020B0604020202020204" pitchFamily="34" charset="0"/>
              <a:cs typeface="Arial" panose="020B0604020202020204" pitchFamily="34" charset="0"/>
            </a:endParaRPr>
          </a:p>
        </p:txBody>
      </p:sp>
      <p:sp>
        <p:nvSpPr>
          <p:cNvPr id="183" name="テキスト ボックス 182">
            <a:extLst>
              <a:ext uri="{FF2B5EF4-FFF2-40B4-BE49-F238E27FC236}">
                <a16:creationId xmlns:a16="http://schemas.microsoft.com/office/drawing/2014/main" id="{77E92E2A-D698-A94A-ABBB-776CA98DE71C}"/>
              </a:ext>
            </a:extLst>
          </p:cNvPr>
          <p:cNvSpPr txBox="1"/>
          <p:nvPr/>
        </p:nvSpPr>
        <p:spPr>
          <a:xfrm>
            <a:off x="7978550" y="8856800"/>
            <a:ext cx="1497398" cy="369332"/>
          </a:xfrm>
          <a:prstGeom prst="rect">
            <a:avLst/>
          </a:prstGeom>
          <a:solidFill>
            <a:schemeClr val="bg1"/>
          </a:solidFill>
          <a:ln>
            <a:solidFill>
              <a:schemeClr val="tx1"/>
            </a:solidFill>
          </a:ln>
        </p:spPr>
        <p:txBody>
          <a:bodyPr wrap="none" rtlCol="0" anchor="ctr">
            <a:spAutoFit/>
          </a:bodyPr>
          <a:lstStyle/>
          <a:p>
            <a:r>
              <a:rPr lang="en-US" altLang="ja-JP" dirty="0"/>
              <a:t>P</a:t>
            </a:r>
            <a:r>
              <a:rPr lang="ja-JP" altLang="en-US"/>
              <a:t>article shape</a:t>
            </a:r>
          </a:p>
        </p:txBody>
      </p:sp>
      <p:sp>
        <p:nvSpPr>
          <p:cNvPr id="184" name="テキスト ボックス 183">
            <a:extLst>
              <a:ext uri="{FF2B5EF4-FFF2-40B4-BE49-F238E27FC236}">
                <a16:creationId xmlns:a16="http://schemas.microsoft.com/office/drawing/2014/main" id="{45A527E5-4B33-7A43-AA3B-32DF7EA417A4}"/>
              </a:ext>
            </a:extLst>
          </p:cNvPr>
          <p:cNvSpPr txBox="1"/>
          <p:nvPr/>
        </p:nvSpPr>
        <p:spPr>
          <a:xfrm>
            <a:off x="9658676" y="6139544"/>
            <a:ext cx="2532745" cy="369332"/>
          </a:xfrm>
          <a:prstGeom prst="rect">
            <a:avLst/>
          </a:prstGeom>
          <a:noFill/>
          <a:ln>
            <a:noFill/>
          </a:ln>
        </p:spPr>
        <p:txBody>
          <a:bodyPr wrap="none" rtlCol="0" anchor="ctr">
            <a:spAutoFit/>
          </a:bodyPr>
          <a:lstStyle/>
          <a:p>
            <a:r>
              <a:rPr lang="en-US" altLang="ja-JP" dirty="0"/>
              <a:t>BioVoxxel/ImageJ, others</a:t>
            </a:r>
            <a:endParaRPr lang="ja-JP" altLang="en-US"/>
          </a:p>
        </p:txBody>
      </p:sp>
    </p:spTree>
    <p:extLst>
      <p:ext uri="{BB962C8B-B14F-4D97-AF65-F5344CB8AC3E}">
        <p14:creationId xmlns:p14="http://schemas.microsoft.com/office/powerpoint/2010/main" val="342133473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oday’s presentation">
            <a:extLst>
              <a:ext uri="{FF2B5EF4-FFF2-40B4-BE49-F238E27FC236}">
                <a16:creationId xmlns:a16="http://schemas.microsoft.com/office/drawing/2014/main" id="{587F71AC-5827-6E4A-904D-EB376EA8FCA2}"/>
              </a:ext>
            </a:extLst>
          </p:cNvPr>
          <p:cNvSpPr txBox="1"/>
          <p:nvPr/>
        </p:nvSpPr>
        <p:spPr>
          <a:xfrm>
            <a:off x="558259" y="425160"/>
            <a:ext cx="9760226" cy="6704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r>
              <a:rPr lang="en-US" sz="4500" dirty="0"/>
              <a:t>Concept (2) </a:t>
            </a:r>
            <a:r>
              <a:rPr lang="en-US" altLang="ja-JP" sz="4500" dirty="0"/>
              <a:t>For the huge image dataset</a:t>
            </a:r>
          </a:p>
        </p:txBody>
      </p:sp>
      <p:sp>
        <p:nvSpPr>
          <p:cNvPr id="28" name="平行四辺形 27">
            <a:extLst>
              <a:ext uri="{FF2B5EF4-FFF2-40B4-BE49-F238E27FC236}">
                <a16:creationId xmlns:a16="http://schemas.microsoft.com/office/drawing/2014/main" id="{DA8B5EF3-92F7-C34E-BA29-84C46F9A1468}"/>
              </a:ext>
            </a:extLst>
          </p:cNvPr>
          <p:cNvSpPr/>
          <p:nvPr/>
        </p:nvSpPr>
        <p:spPr>
          <a:xfrm>
            <a:off x="4488484" y="3023182"/>
            <a:ext cx="3379166" cy="2291768"/>
          </a:xfrm>
          <a:prstGeom prst="parallelogram">
            <a:avLst>
              <a:gd name="adj" fmla="val 16940"/>
            </a:avLst>
          </a:prstGeom>
          <a:solidFill>
            <a:schemeClr val="accent1">
              <a:lumMod val="20000"/>
              <a:lumOff val="80000"/>
            </a:schemeClr>
          </a:solidFill>
          <a:ln w="12700" cap="flat">
            <a:solidFill>
              <a:schemeClr val="bg2">
                <a:lumMod val="5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sp>
        <p:nvSpPr>
          <p:cNvPr id="3" name="テキスト ボックス 2">
            <a:extLst>
              <a:ext uri="{FF2B5EF4-FFF2-40B4-BE49-F238E27FC236}">
                <a16:creationId xmlns:a16="http://schemas.microsoft.com/office/drawing/2014/main" id="{49BC8FE4-921D-2D44-8676-16C19193B750}"/>
              </a:ext>
            </a:extLst>
          </p:cNvPr>
          <p:cNvSpPr txBox="1"/>
          <p:nvPr/>
        </p:nvSpPr>
        <p:spPr>
          <a:xfrm>
            <a:off x="4774234" y="2247900"/>
            <a:ext cx="3093416" cy="553998"/>
          </a:xfrm>
          <a:prstGeom prst="rect">
            <a:avLst/>
          </a:prstGeom>
          <a:noFill/>
        </p:spPr>
        <p:txBody>
          <a:bodyPr wrap="square" rtlCol="0">
            <a:spAutoFit/>
          </a:bodyPr>
          <a:lstStyle/>
          <a:p>
            <a:pPr algn="ctr"/>
            <a:r>
              <a:rPr kumimoji="1" lang="en-US" altLang="ja-JP" sz="3000" dirty="0"/>
              <a:t>Targeted image</a:t>
            </a:r>
            <a:endParaRPr kumimoji="1" lang="ja-JP" altLang="en-US" sz="3000"/>
          </a:p>
        </p:txBody>
      </p:sp>
      <p:sp>
        <p:nvSpPr>
          <p:cNvPr id="29" name="下矢印 28">
            <a:extLst>
              <a:ext uri="{FF2B5EF4-FFF2-40B4-BE49-F238E27FC236}">
                <a16:creationId xmlns:a16="http://schemas.microsoft.com/office/drawing/2014/main" id="{4B27EA38-60A2-E14D-A3F3-282FF303C757}"/>
              </a:ext>
            </a:extLst>
          </p:cNvPr>
          <p:cNvSpPr/>
          <p:nvPr/>
        </p:nvSpPr>
        <p:spPr>
          <a:xfrm rot="16200000">
            <a:off x="3320259" y="3809788"/>
            <a:ext cx="1437256" cy="418533"/>
          </a:xfrm>
          <a:prstGeom prst="downArrow">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下矢印 29">
            <a:extLst>
              <a:ext uri="{FF2B5EF4-FFF2-40B4-BE49-F238E27FC236}">
                <a16:creationId xmlns:a16="http://schemas.microsoft.com/office/drawing/2014/main" id="{C1CDC0C2-05DC-C74F-A073-5FBEA0DE80E4}"/>
              </a:ext>
            </a:extLst>
          </p:cNvPr>
          <p:cNvSpPr/>
          <p:nvPr/>
        </p:nvSpPr>
        <p:spPr>
          <a:xfrm rot="16200000">
            <a:off x="7598619" y="3809789"/>
            <a:ext cx="1437256" cy="418533"/>
          </a:xfrm>
          <a:prstGeom prst="downArrow">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Today’s presentation">
            <a:extLst>
              <a:ext uri="{FF2B5EF4-FFF2-40B4-BE49-F238E27FC236}">
                <a16:creationId xmlns:a16="http://schemas.microsoft.com/office/drawing/2014/main" id="{A09A6832-1ED2-9247-95F7-4CB958B52AF1}"/>
              </a:ext>
            </a:extLst>
          </p:cNvPr>
          <p:cNvSpPr txBox="1"/>
          <p:nvPr/>
        </p:nvSpPr>
        <p:spPr>
          <a:xfrm>
            <a:off x="1622287" y="954147"/>
            <a:ext cx="9760226" cy="6073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endParaRPr sz="4000" dirty="0"/>
          </a:p>
        </p:txBody>
      </p:sp>
      <p:sp>
        <p:nvSpPr>
          <p:cNvPr id="9" name="テキスト ボックス 8">
            <a:extLst>
              <a:ext uri="{FF2B5EF4-FFF2-40B4-BE49-F238E27FC236}">
                <a16:creationId xmlns:a16="http://schemas.microsoft.com/office/drawing/2014/main" id="{427A3C0A-E295-FF4D-9C33-0C7B0FA650FA}"/>
              </a:ext>
            </a:extLst>
          </p:cNvPr>
          <p:cNvSpPr txBox="1"/>
          <p:nvPr/>
        </p:nvSpPr>
        <p:spPr>
          <a:xfrm>
            <a:off x="9258300" y="3300426"/>
            <a:ext cx="2543175" cy="553998"/>
          </a:xfrm>
          <a:prstGeom prst="rect">
            <a:avLst/>
          </a:prstGeom>
          <a:noFill/>
        </p:spPr>
        <p:txBody>
          <a:bodyPr wrap="square" rtlCol="0">
            <a:spAutoFit/>
          </a:bodyPr>
          <a:lstStyle/>
          <a:p>
            <a:r>
              <a:rPr kumimoji="1" lang="en-US" altLang="ja-JP" sz="3000" dirty="0"/>
              <a:t>Training data </a:t>
            </a:r>
            <a:endParaRPr kumimoji="1" lang="ja-JP" altLang="en-US" sz="3000"/>
          </a:p>
        </p:txBody>
      </p:sp>
    </p:spTree>
    <p:extLst>
      <p:ext uri="{BB962C8B-B14F-4D97-AF65-F5344CB8AC3E}">
        <p14:creationId xmlns:p14="http://schemas.microsoft.com/office/powerpoint/2010/main" val="213029861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oday’s presentation">
            <a:extLst>
              <a:ext uri="{FF2B5EF4-FFF2-40B4-BE49-F238E27FC236}">
                <a16:creationId xmlns:a16="http://schemas.microsoft.com/office/drawing/2014/main" id="{587F71AC-5827-6E4A-904D-EB376EA8FCA2}"/>
              </a:ext>
            </a:extLst>
          </p:cNvPr>
          <p:cNvSpPr txBox="1"/>
          <p:nvPr/>
        </p:nvSpPr>
        <p:spPr>
          <a:xfrm>
            <a:off x="863546" y="416298"/>
            <a:ext cx="9760226" cy="6704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r>
              <a:rPr lang="en-US" sz="4500" dirty="0"/>
              <a:t>Concept (3) </a:t>
            </a:r>
            <a:r>
              <a:rPr lang="en-US" altLang="ja-JP" sz="4500" dirty="0"/>
              <a:t>Multi-scale training dataset</a:t>
            </a:r>
          </a:p>
        </p:txBody>
      </p:sp>
      <p:sp>
        <p:nvSpPr>
          <p:cNvPr id="15" name="テキスト ボックス 14">
            <a:extLst>
              <a:ext uri="{FF2B5EF4-FFF2-40B4-BE49-F238E27FC236}">
                <a16:creationId xmlns:a16="http://schemas.microsoft.com/office/drawing/2014/main" id="{D400AB72-A45E-454F-86D0-ED941D58FC10}"/>
              </a:ext>
            </a:extLst>
          </p:cNvPr>
          <p:cNvSpPr txBox="1"/>
          <p:nvPr/>
        </p:nvSpPr>
        <p:spPr>
          <a:xfrm>
            <a:off x="1403626" y="3764852"/>
            <a:ext cx="2023188"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hangingPunct="0"/>
            <a:r>
              <a:rPr lang="en-US" altLang="ja-JP" sz="2200" dirty="0"/>
              <a:t>Middle-divided image</a:t>
            </a:r>
            <a:endParaRPr kumimoji="0" lang="ja-JP" altLang="en-US" sz="2200" b="0" i="0" u="none" strike="noStrike" cap="none" spc="0" normalizeH="0" baseline="0">
              <a:ln>
                <a:noFill/>
              </a:ln>
              <a:solidFill>
                <a:srgbClr val="000000"/>
              </a:solidFill>
              <a:effectLst/>
              <a:uFillTx/>
              <a:ea typeface="Helvetica"/>
              <a:cs typeface="Helvetica"/>
              <a:sym typeface="Helvetica"/>
            </a:endParaRPr>
          </a:p>
        </p:txBody>
      </p:sp>
      <p:sp>
        <p:nvSpPr>
          <p:cNvPr id="19" name="テキスト ボックス 18">
            <a:extLst>
              <a:ext uri="{FF2B5EF4-FFF2-40B4-BE49-F238E27FC236}">
                <a16:creationId xmlns:a16="http://schemas.microsoft.com/office/drawing/2014/main" id="{9594565E-E1FB-7042-8919-2E4428C29F71}"/>
              </a:ext>
            </a:extLst>
          </p:cNvPr>
          <p:cNvSpPr txBox="1"/>
          <p:nvPr/>
        </p:nvSpPr>
        <p:spPr>
          <a:xfrm>
            <a:off x="790374" y="5188378"/>
            <a:ext cx="1889411"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hangingPunct="0"/>
            <a:r>
              <a:rPr lang="en-US" altLang="ja-JP" sz="2200" dirty="0"/>
              <a:t>Large-divided image</a:t>
            </a:r>
            <a:endParaRPr kumimoji="0" lang="ja-JP" altLang="en-US" sz="2200" b="0" i="0" u="none" strike="noStrike" cap="none" spc="0" normalizeH="0" baseline="0">
              <a:ln>
                <a:noFill/>
              </a:ln>
              <a:solidFill>
                <a:srgbClr val="000000"/>
              </a:solidFill>
              <a:effectLst/>
              <a:uFillTx/>
              <a:ea typeface="Helvetica"/>
              <a:cs typeface="Helvetica"/>
              <a:sym typeface="Helvetica"/>
            </a:endParaRPr>
          </a:p>
        </p:txBody>
      </p:sp>
      <p:sp>
        <p:nvSpPr>
          <p:cNvPr id="20" name="テキスト ボックス 19">
            <a:extLst>
              <a:ext uri="{FF2B5EF4-FFF2-40B4-BE49-F238E27FC236}">
                <a16:creationId xmlns:a16="http://schemas.microsoft.com/office/drawing/2014/main" id="{D4F7D543-63DF-D446-AAF1-FC802E9509B2}"/>
              </a:ext>
            </a:extLst>
          </p:cNvPr>
          <p:cNvSpPr txBox="1"/>
          <p:nvPr/>
        </p:nvSpPr>
        <p:spPr>
          <a:xfrm>
            <a:off x="1957362" y="2418295"/>
            <a:ext cx="2023188"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hangingPunct="0"/>
            <a:r>
              <a:rPr lang="en-US" altLang="ja-JP" sz="2200" dirty="0"/>
              <a:t>Small-divided image</a:t>
            </a:r>
            <a:endParaRPr kumimoji="0" lang="ja-JP" altLang="en-US" sz="2200" b="0" i="0" u="none" strike="noStrike" cap="none" spc="0" normalizeH="0" baseline="0">
              <a:ln>
                <a:noFill/>
              </a:ln>
              <a:solidFill>
                <a:srgbClr val="000000"/>
              </a:solidFill>
              <a:effectLst/>
              <a:uFillTx/>
              <a:ea typeface="Helvetica"/>
              <a:cs typeface="Helvetica"/>
              <a:sym typeface="Helvetica"/>
            </a:endParaRPr>
          </a:p>
        </p:txBody>
      </p:sp>
      <p:sp>
        <p:nvSpPr>
          <p:cNvPr id="22" name="テキスト ボックス 21">
            <a:extLst>
              <a:ext uri="{FF2B5EF4-FFF2-40B4-BE49-F238E27FC236}">
                <a16:creationId xmlns:a16="http://schemas.microsoft.com/office/drawing/2014/main" id="{C16DCAB6-72A5-D34A-B032-F1F9F7C25B35}"/>
              </a:ext>
            </a:extLst>
          </p:cNvPr>
          <p:cNvSpPr txBox="1"/>
          <p:nvPr/>
        </p:nvSpPr>
        <p:spPr>
          <a:xfrm>
            <a:off x="1194909" y="8722094"/>
            <a:ext cx="2694141"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457200" rtl="0" fontAlgn="auto" latinLnBrk="0" hangingPunct="0">
              <a:lnSpc>
                <a:spcPct val="100000"/>
              </a:lnSpc>
              <a:spcBef>
                <a:spcPts val="0"/>
              </a:spcBef>
              <a:spcAft>
                <a:spcPts val="0"/>
              </a:spcAft>
              <a:buClrTx/>
              <a:buSzTx/>
              <a:buFontTx/>
              <a:buNone/>
              <a:tabLst/>
            </a:pPr>
            <a:r>
              <a:rPr lang="en-US" altLang="ja-JP" sz="3000" dirty="0"/>
              <a:t>Original image</a:t>
            </a:r>
            <a:endParaRPr kumimoji="0" lang="ja-JP" altLang="en-US" sz="3000" b="0" i="0" u="none" strike="noStrike" cap="none" spc="0" normalizeH="0" baseline="0">
              <a:ln>
                <a:noFill/>
              </a:ln>
              <a:solidFill>
                <a:srgbClr val="000000"/>
              </a:solidFill>
              <a:effectLst/>
              <a:uFillTx/>
              <a:ea typeface="Helvetica"/>
              <a:cs typeface="Helvetica"/>
              <a:sym typeface="Helvetica"/>
            </a:endParaRPr>
          </a:p>
        </p:txBody>
      </p:sp>
      <p:grpSp>
        <p:nvGrpSpPr>
          <p:cNvPr id="38" name="グループ化 37">
            <a:extLst>
              <a:ext uri="{FF2B5EF4-FFF2-40B4-BE49-F238E27FC236}">
                <a16:creationId xmlns:a16="http://schemas.microsoft.com/office/drawing/2014/main" id="{DB5EC29C-22A3-DE4A-A883-22FE5D7FE92B}"/>
              </a:ext>
            </a:extLst>
          </p:cNvPr>
          <p:cNvGrpSpPr/>
          <p:nvPr/>
        </p:nvGrpSpPr>
        <p:grpSpPr>
          <a:xfrm>
            <a:off x="571365" y="2789328"/>
            <a:ext cx="4739950" cy="5812613"/>
            <a:chOff x="828444" y="2556595"/>
            <a:chExt cx="4739950" cy="5812613"/>
          </a:xfrm>
        </p:grpSpPr>
        <p:sp>
          <p:nvSpPr>
            <p:cNvPr id="2" name="平行四辺形 1">
              <a:extLst>
                <a:ext uri="{FF2B5EF4-FFF2-40B4-BE49-F238E27FC236}">
                  <a16:creationId xmlns:a16="http://schemas.microsoft.com/office/drawing/2014/main" id="{383C0334-D64A-294F-9997-4704F9D96EED}"/>
                </a:ext>
              </a:extLst>
            </p:cNvPr>
            <p:cNvSpPr/>
            <p:nvPr/>
          </p:nvSpPr>
          <p:spPr>
            <a:xfrm>
              <a:off x="828444" y="6838988"/>
              <a:ext cx="4739950" cy="1530220"/>
            </a:xfrm>
            <a:prstGeom prst="parallelogram">
              <a:avLst>
                <a:gd name="adj" fmla="val 69828"/>
              </a:avLst>
            </a:prstGeom>
            <a:solidFill>
              <a:schemeClr val="accent1">
                <a:lumMod val="20000"/>
                <a:lumOff val="80000"/>
              </a:schemeClr>
            </a:solidFill>
            <a:ln w="12700" cap="flat">
              <a:solidFill>
                <a:schemeClr val="bg2">
                  <a:lumMod val="5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sp>
          <p:nvSpPr>
            <p:cNvPr id="4" name="平行四辺形 3">
              <a:extLst>
                <a:ext uri="{FF2B5EF4-FFF2-40B4-BE49-F238E27FC236}">
                  <a16:creationId xmlns:a16="http://schemas.microsoft.com/office/drawing/2014/main" id="{F1EB129C-410B-834F-B291-7CD5E96BB178}"/>
                </a:ext>
              </a:extLst>
            </p:cNvPr>
            <p:cNvSpPr/>
            <p:nvPr/>
          </p:nvSpPr>
          <p:spPr>
            <a:xfrm>
              <a:off x="2257583" y="7156229"/>
              <a:ext cx="2023187" cy="640705"/>
            </a:xfrm>
            <a:prstGeom prst="parallelogram">
              <a:avLst>
                <a:gd name="adj" fmla="val 69828"/>
              </a:avLst>
            </a:prstGeom>
            <a:solidFill>
              <a:srgbClr val="FFFF00"/>
            </a:solidFill>
            <a:ln w="12700" cap="flat">
              <a:solidFill>
                <a:schemeClr val="bg2">
                  <a:lumMod val="5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cxnSp>
          <p:nvCxnSpPr>
            <p:cNvPr id="14" name="直線コネクタ 13">
              <a:extLst>
                <a:ext uri="{FF2B5EF4-FFF2-40B4-BE49-F238E27FC236}">
                  <a16:creationId xmlns:a16="http://schemas.microsoft.com/office/drawing/2014/main" id="{FE1D8C71-6079-5647-BDA6-85835DB127EB}"/>
                </a:ext>
              </a:extLst>
            </p:cNvPr>
            <p:cNvCxnSpPr>
              <a:cxnSpLocks/>
            </p:cNvCxnSpPr>
            <p:nvPr/>
          </p:nvCxnSpPr>
          <p:spPr>
            <a:xfrm flipH="1">
              <a:off x="2257583" y="5761641"/>
              <a:ext cx="358451" cy="2028808"/>
            </a:xfrm>
            <a:prstGeom prst="line">
              <a:avLst/>
            </a:prstGeom>
            <a:noFill/>
            <a:ln w="1905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16" name="直線コネクタ 15">
              <a:extLst>
                <a:ext uri="{FF2B5EF4-FFF2-40B4-BE49-F238E27FC236}">
                  <a16:creationId xmlns:a16="http://schemas.microsoft.com/office/drawing/2014/main" id="{E3C5A4A2-0FD2-6B4C-A550-1686DFD31785}"/>
                </a:ext>
              </a:extLst>
            </p:cNvPr>
            <p:cNvCxnSpPr>
              <a:cxnSpLocks/>
            </p:cNvCxnSpPr>
            <p:nvPr/>
          </p:nvCxnSpPr>
          <p:spPr>
            <a:xfrm flipH="1">
              <a:off x="3825899" y="5757522"/>
              <a:ext cx="358451" cy="2028808"/>
            </a:xfrm>
            <a:prstGeom prst="line">
              <a:avLst/>
            </a:prstGeom>
            <a:noFill/>
            <a:ln w="1905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17" name="直線コネクタ 16">
              <a:extLst>
                <a:ext uri="{FF2B5EF4-FFF2-40B4-BE49-F238E27FC236}">
                  <a16:creationId xmlns:a16="http://schemas.microsoft.com/office/drawing/2014/main" id="{1137096C-5482-D149-A5AF-C231BBCA8C07}"/>
                </a:ext>
              </a:extLst>
            </p:cNvPr>
            <p:cNvCxnSpPr>
              <a:cxnSpLocks/>
            </p:cNvCxnSpPr>
            <p:nvPr/>
          </p:nvCxnSpPr>
          <p:spPr>
            <a:xfrm flipH="1">
              <a:off x="4271491" y="5125798"/>
              <a:ext cx="358451" cy="2028808"/>
            </a:xfrm>
            <a:prstGeom prst="line">
              <a:avLst/>
            </a:prstGeom>
            <a:noFill/>
            <a:ln w="1905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26" name="直線コネクタ 25">
              <a:extLst>
                <a:ext uri="{FF2B5EF4-FFF2-40B4-BE49-F238E27FC236}">
                  <a16:creationId xmlns:a16="http://schemas.microsoft.com/office/drawing/2014/main" id="{025E120B-A579-284B-B962-DAA41B032D71}"/>
                </a:ext>
              </a:extLst>
            </p:cNvPr>
            <p:cNvCxnSpPr>
              <a:cxnSpLocks/>
            </p:cNvCxnSpPr>
            <p:nvPr/>
          </p:nvCxnSpPr>
          <p:spPr>
            <a:xfrm flipH="1">
              <a:off x="2716847" y="5126967"/>
              <a:ext cx="358451" cy="2028808"/>
            </a:xfrm>
            <a:prstGeom prst="line">
              <a:avLst/>
            </a:prstGeom>
            <a:noFill/>
            <a:ln w="1905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sp>
          <p:nvSpPr>
            <p:cNvPr id="5" name="平行四辺形 4">
              <a:extLst>
                <a:ext uri="{FF2B5EF4-FFF2-40B4-BE49-F238E27FC236}">
                  <a16:creationId xmlns:a16="http://schemas.microsoft.com/office/drawing/2014/main" id="{CD7B2B86-77C2-DC4D-AFB6-529A92AED866}"/>
                </a:ext>
              </a:extLst>
            </p:cNvPr>
            <p:cNvSpPr/>
            <p:nvPr/>
          </p:nvSpPr>
          <p:spPr>
            <a:xfrm>
              <a:off x="2616033" y="5109715"/>
              <a:ext cx="2023187" cy="640705"/>
            </a:xfrm>
            <a:prstGeom prst="parallelogram">
              <a:avLst>
                <a:gd name="adj" fmla="val 69828"/>
              </a:avLst>
            </a:prstGeom>
            <a:solidFill>
              <a:srgbClr val="FFF34C"/>
            </a:solidFill>
            <a:ln w="12700" cap="flat">
              <a:solidFill>
                <a:schemeClr val="bg2">
                  <a:lumMod val="5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sp>
          <p:nvSpPr>
            <p:cNvPr id="6" name="平行四辺形 5">
              <a:extLst>
                <a:ext uri="{FF2B5EF4-FFF2-40B4-BE49-F238E27FC236}">
                  <a16:creationId xmlns:a16="http://schemas.microsoft.com/office/drawing/2014/main" id="{DC2AB1C8-03CC-0945-BA26-EC037F47030B}"/>
                </a:ext>
              </a:extLst>
            </p:cNvPr>
            <p:cNvSpPr/>
            <p:nvPr/>
          </p:nvSpPr>
          <p:spPr>
            <a:xfrm>
              <a:off x="3198419" y="5231009"/>
              <a:ext cx="765887" cy="311025"/>
            </a:xfrm>
            <a:prstGeom prst="parallelogram">
              <a:avLst>
                <a:gd name="adj" fmla="val 69828"/>
              </a:avLst>
            </a:prstGeom>
            <a:solidFill>
              <a:schemeClr val="accent3">
                <a:lumMod val="20000"/>
                <a:lumOff val="80000"/>
              </a:schemeClr>
            </a:solidFill>
            <a:ln w="12700" cap="flat">
              <a:solidFill>
                <a:schemeClr val="bg2">
                  <a:lumMod val="5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cxnSp>
          <p:nvCxnSpPr>
            <p:cNvPr id="8" name="直線コネクタ 7">
              <a:extLst>
                <a:ext uri="{FF2B5EF4-FFF2-40B4-BE49-F238E27FC236}">
                  <a16:creationId xmlns:a16="http://schemas.microsoft.com/office/drawing/2014/main" id="{8A99AD60-DA9F-3543-A99A-7B923F21E6C1}"/>
                </a:ext>
              </a:extLst>
            </p:cNvPr>
            <p:cNvCxnSpPr>
              <a:cxnSpLocks/>
            </p:cNvCxnSpPr>
            <p:nvPr/>
          </p:nvCxnSpPr>
          <p:spPr>
            <a:xfrm flipH="1">
              <a:off x="3198419" y="4176659"/>
              <a:ext cx="193999" cy="1365375"/>
            </a:xfrm>
            <a:prstGeom prst="line">
              <a:avLst/>
            </a:prstGeom>
            <a:noFill/>
            <a:ln w="1270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12" name="直線コネクタ 11">
              <a:extLst>
                <a:ext uri="{FF2B5EF4-FFF2-40B4-BE49-F238E27FC236}">
                  <a16:creationId xmlns:a16="http://schemas.microsoft.com/office/drawing/2014/main" id="{2A79B786-2224-B74E-BDD5-CD1A50AF9ACA}"/>
                </a:ext>
              </a:extLst>
            </p:cNvPr>
            <p:cNvCxnSpPr>
              <a:cxnSpLocks/>
            </p:cNvCxnSpPr>
            <p:nvPr/>
          </p:nvCxnSpPr>
          <p:spPr>
            <a:xfrm flipH="1">
              <a:off x="3744367" y="4176659"/>
              <a:ext cx="193999" cy="1365375"/>
            </a:xfrm>
            <a:prstGeom prst="line">
              <a:avLst/>
            </a:prstGeom>
            <a:noFill/>
            <a:ln w="1270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13" name="直線コネクタ 12">
              <a:extLst>
                <a:ext uri="{FF2B5EF4-FFF2-40B4-BE49-F238E27FC236}">
                  <a16:creationId xmlns:a16="http://schemas.microsoft.com/office/drawing/2014/main" id="{DE327EFC-7663-D941-B713-B76105AE122C}"/>
                </a:ext>
              </a:extLst>
            </p:cNvPr>
            <p:cNvCxnSpPr>
              <a:cxnSpLocks/>
            </p:cNvCxnSpPr>
            <p:nvPr/>
          </p:nvCxnSpPr>
          <p:spPr>
            <a:xfrm flipH="1">
              <a:off x="3952766" y="3876259"/>
              <a:ext cx="193999" cy="1365375"/>
            </a:xfrm>
            <a:prstGeom prst="line">
              <a:avLst/>
            </a:prstGeom>
            <a:noFill/>
            <a:ln w="1270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25" name="直線コネクタ 24">
              <a:extLst>
                <a:ext uri="{FF2B5EF4-FFF2-40B4-BE49-F238E27FC236}">
                  <a16:creationId xmlns:a16="http://schemas.microsoft.com/office/drawing/2014/main" id="{5CF917BF-66DA-F34E-A4C0-745FCF77E800}"/>
                </a:ext>
              </a:extLst>
            </p:cNvPr>
            <p:cNvCxnSpPr>
              <a:cxnSpLocks/>
            </p:cNvCxnSpPr>
            <p:nvPr/>
          </p:nvCxnSpPr>
          <p:spPr>
            <a:xfrm flipH="1">
              <a:off x="3428092" y="3868730"/>
              <a:ext cx="193999" cy="1365375"/>
            </a:xfrm>
            <a:prstGeom prst="line">
              <a:avLst/>
            </a:prstGeom>
            <a:noFill/>
            <a:ln w="1270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sp>
          <p:nvSpPr>
            <p:cNvPr id="7" name="平行四辺形 6">
              <a:extLst>
                <a:ext uri="{FF2B5EF4-FFF2-40B4-BE49-F238E27FC236}">
                  <a16:creationId xmlns:a16="http://schemas.microsoft.com/office/drawing/2014/main" id="{9B9DD317-4CA6-C447-8865-F4A7AADAFD28}"/>
                </a:ext>
              </a:extLst>
            </p:cNvPr>
            <p:cNvSpPr/>
            <p:nvPr/>
          </p:nvSpPr>
          <p:spPr>
            <a:xfrm>
              <a:off x="3392418" y="3865634"/>
              <a:ext cx="765887" cy="311025"/>
            </a:xfrm>
            <a:prstGeom prst="parallelogram">
              <a:avLst>
                <a:gd name="adj" fmla="val 69828"/>
              </a:avLst>
            </a:prstGeom>
            <a:solidFill>
              <a:schemeClr val="accent3">
                <a:lumMod val="20000"/>
                <a:lumOff val="80000"/>
              </a:schemeClr>
            </a:solidFill>
            <a:ln w="12700" cap="flat">
              <a:solidFill>
                <a:schemeClr val="bg2">
                  <a:lumMod val="5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sp>
          <p:nvSpPr>
            <p:cNvPr id="27" name="平行四辺形 26">
              <a:extLst>
                <a:ext uri="{FF2B5EF4-FFF2-40B4-BE49-F238E27FC236}">
                  <a16:creationId xmlns:a16="http://schemas.microsoft.com/office/drawing/2014/main" id="{457007F6-2084-F646-93F7-4DEB82FEEDF0}"/>
                </a:ext>
              </a:extLst>
            </p:cNvPr>
            <p:cNvSpPr/>
            <p:nvPr/>
          </p:nvSpPr>
          <p:spPr>
            <a:xfrm>
              <a:off x="3636491" y="3915261"/>
              <a:ext cx="169947" cy="79108"/>
            </a:xfrm>
            <a:prstGeom prst="parallelogram">
              <a:avLst>
                <a:gd name="adj" fmla="val 69828"/>
              </a:avLst>
            </a:prstGeom>
            <a:solidFill>
              <a:schemeClr val="accent2"/>
            </a:solidFill>
            <a:ln w="12700" cap="flat">
              <a:solidFill>
                <a:schemeClr val="bg2">
                  <a:lumMod val="5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cxnSp>
          <p:nvCxnSpPr>
            <p:cNvPr id="31" name="直線コネクタ 30">
              <a:extLst>
                <a:ext uri="{FF2B5EF4-FFF2-40B4-BE49-F238E27FC236}">
                  <a16:creationId xmlns:a16="http://schemas.microsoft.com/office/drawing/2014/main" id="{9FB05089-1B9E-D74A-9195-ACC79EF2684F}"/>
                </a:ext>
              </a:extLst>
            </p:cNvPr>
            <p:cNvCxnSpPr>
              <a:cxnSpLocks/>
            </p:cNvCxnSpPr>
            <p:nvPr/>
          </p:nvCxnSpPr>
          <p:spPr>
            <a:xfrm flipH="1">
              <a:off x="3639782" y="2636876"/>
              <a:ext cx="190800" cy="1357200"/>
            </a:xfrm>
            <a:prstGeom prst="line">
              <a:avLst/>
            </a:prstGeom>
            <a:noFill/>
            <a:ln w="635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32" name="直線コネクタ 31">
              <a:extLst>
                <a:ext uri="{FF2B5EF4-FFF2-40B4-BE49-F238E27FC236}">
                  <a16:creationId xmlns:a16="http://schemas.microsoft.com/office/drawing/2014/main" id="{613CDBB1-A0F7-9341-9558-CC8C72F48E51}"/>
                </a:ext>
              </a:extLst>
            </p:cNvPr>
            <p:cNvCxnSpPr>
              <a:cxnSpLocks/>
            </p:cNvCxnSpPr>
            <p:nvPr/>
          </p:nvCxnSpPr>
          <p:spPr>
            <a:xfrm flipH="1">
              <a:off x="3806215" y="2556595"/>
              <a:ext cx="198000" cy="1357819"/>
            </a:xfrm>
            <a:prstGeom prst="line">
              <a:avLst/>
            </a:prstGeom>
            <a:noFill/>
            <a:ln w="635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33" name="直線コネクタ 32">
              <a:extLst>
                <a:ext uri="{FF2B5EF4-FFF2-40B4-BE49-F238E27FC236}">
                  <a16:creationId xmlns:a16="http://schemas.microsoft.com/office/drawing/2014/main" id="{3EBF72EF-9812-9343-910D-33987FD9D1C0}"/>
                </a:ext>
              </a:extLst>
            </p:cNvPr>
            <p:cNvCxnSpPr>
              <a:cxnSpLocks/>
            </p:cNvCxnSpPr>
            <p:nvPr/>
          </p:nvCxnSpPr>
          <p:spPr>
            <a:xfrm flipH="1">
              <a:off x="3746740" y="2625655"/>
              <a:ext cx="193999" cy="1365375"/>
            </a:xfrm>
            <a:prstGeom prst="line">
              <a:avLst/>
            </a:prstGeom>
            <a:noFill/>
            <a:ln w="635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34" name="直線コネクタ 33">
              <a:extLst>
                <a:ext uri="{FF2B5EF4-FFF2-40B4-BE49-F238E27FC236}">
                  <a16:creationId xmlns:a16="http://schemas.microsoft.com/office/drawing/2014/main" id="{56DB73D4-F248-B742-B637-FA352F1C8C15}"/>
                </a:ext>
              </a:extLst>
            </p:cNvPr>
            <p:cNvCxnSpPr>
              <a:cxnSpLocks/>
            </p:cNvCxnSpPr>
            <p:nvPr/>
          </p:nvCxnSpPr>
          <p:spPr>
            <a:xfrm flipH="1">
              <a:off x="3686283" y="2556595"/>
              <a:ext cx="193999" cy="1365375"/>
            </a:xfrm>
            <a:prstGeom prst="line">
              <a:avLst/>
            </a:prstGeom>
            <a:noFill/>
            <a:ln w="6350" cap="flat">
              <a:solidFill>
                <a:schemeClr val="bg1">
                  <a:lumMod val="50000"/>
                </a:schemeClr>
              </a:solidFill>
              <a:prstDash val="solid"/>
              <a:miter lim="400000"/>
            </a:ln>
            <a:effectLst/>
            <a:sp3d/>
          </p:spPr>
          <p:style>
            <a:lnRef idx="0">
              <a:scrgbClr r="0" g="0" b="0"/>
            </a:lnRef>
            <a:fillRef idx="0">
              <a:scrgbClr r="0" g="0" b="0"/>
            </a:fillRef>
            <a:effectRef idx="0">
              <a:scrgbClr r="0" g="0" b="0"/>
            </a:effectRef>
            <a:fontRef idx="none"/>
          </p:style>
        </p:cxnSp>
        <p:sp>
          <p:nvSpPr>
            <p:cNvPr id="35" name="平行四辺形 34">
              <a:extLst>
                <a:ext uri="{FF2B5EF4-FFF2-40B4-BE49-F238E27FC236}">
                  <a16:creationId xmlns:a16="http://schemas.microsoft.com/office/drawing/2014/main" id="{303BA17B-929C-754A-9823-2C8EB3074B43}"/>
                </a:ext>
              </a:extLst>
            </p:cNvPr>
            <p:cNvSpPr/>
            <p:nvPr/>
          </p:nvSpPr>
          <p:spPr>
            <a:xfrm>
              <a:off x="3829803" y="2558087"/>
              <a:ext cx="169947" cy="79108"/>
            </a:xfrm>
            <a:prstGeom prst="parallelogram">
              <a:avLst>
                <a:gd name="adj" fmla="val 69828"/>
              </a:avLst>
            </a:prstGeom>
            <a:solidFill>
              <a:schemeClr val="accent2"/>
            </a:solidFill>
            <a:ln w="12700" cap="flat">
              <a:solidFill>
                <a:schemeClr val="bg2">
                  <a:lumMod val="5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1295400" rtl="0" fontAlgn="auto" latinLnBrk="0" hangingPunct="0">
                <a:lnSpc>
                  <a:spcPct val="100000"/>
                </a:lnSpc>
                <a:spcBef>
                  <a:spcPts val="0"/>
                </a:spcBef>
                <a:spcAft>
                  <a:spcPts val="0"/>
                </a:spcAft>
                <a:buClrTx/>
                <a:buSzTx/>
                <a:buFontTx/>
                <a:buNone/>
                <a:tabLst/>
              </a:pPr>
              <a:endParaRPr kumimoji="0" lang="ja-JP" altLang="en-US" sz="2500" b="0" i="0" u="none" strike="noStrike" cap="none" spc="0" normalizeH="0" baseline="0">
                <a:ln>
                  <a:noFill/>
                </a:ln>
                <a:solidFill>
                  <a:srgbClr val="000000"/>
                </a:solidFill>
                <a:effectLst/>
                <a:uFill>
                  <a:solidFill>
                    <a:srgbClr val="000000"/>
                  </a:solidFill>
                </a:uFill>
                <a:latin typeface="Calibri"/>
                <a:ea typeface="Calibri"/>
                <a:cs typeface="Calibri"/>
                <a:sym typeface="Calibri"/>
              </a:endParaRPr>
            </a:p>
          </p:txBody>
        </p:sp>
      </p:grpSp>
      <p:sp>
        <p:nvSpPr>
          <p:cNvPr id="28" name="Today’s presentation">
            <a:extLst>
              <a:ext uri="{FF2B5EF4-FFF2-40B4-BE49-F238E27FC236}">
                <a16:creationId xmlns:a16="http://schemas.microsoft.com/office/drawing/2014/main" id="{8CA7F904-EADA-7B48-8D17-5F50E7447B91}"/>
              </a:ext>
            </a:extLst>
          </p:cNvPr>
          <p:cNvSpPr txBox="1"/>
          <p:nvPr/>
        </p:nvSpPr>
        <p:spPr>
          <a:xfrm>
            <a:off x="1622287" y="929301"/>
            <a:ext cx="9760226" cy="6073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defRPr sz="7000" b="1"/>
            </a:lvl1pPr>
          </a:lstStyle>
          <a:p>
            <a:endParaRPr sz="4000" dirty="0"/>
          </a:p>
        </p:txBody>
      </p:sp>
      <p:sp>
        <p:nvSpPr>
          <p:cNvPr id="3" name="正方形/長方形 2">
            <a:extLst>
              <a:ext uri="{FF2B5EF4-FFF2-40B4-BE49-F238E27FC236}">
                <a16:creationId xmlns:a16="http://schemas.microsoft.com/office/drawing/2014/main" id="{F71F99F4-74F0-4244-AFC3-9C28608611EC}"/>
              </a:ext>
            </a:extLst>
          </p:cNvPr>
          <p:cNvSpPr/>
          <p:nvPr/>
        </p:nvSpPr>
        <p:spPr>
          <a:xfrm>
            <a:off x="5868876" y="5348725"/>
            <a:ext cx="2416687" cy="477054"/>
          </a:xfrm>
          <a:prstGeom prst="rect">
            <a:avLst/>
          </a:prstGeom>
        </p:spPr>
        <p:txBody>
          <a:bodyPr wrap="none">
            <a:spAutoFit/>
          </a:bodyPr>
          <a:lstStyle/>
          <a:p>
            <a:pPr algn="ctr"/>
            <a:r>
              <a:rPr lang="en-US" altLang="ja-JP" sz="2500" dirty="0"/>
              <a:t>Tissue scale-level</a:t>
            </a:r>
          </a:p>
        </p:txBody>
      </p:sp>
      <p:sp>
        <p:nvSpPr>
          <p:cNvPr id="29" name="正方形/長方形 28">
            <a:extLst>
              <a:ext uri="{FF2B5EF4-FFF2-40B4-BE49-F238E27FC236}">
                <a16:creationId xmlns:a16="http://schemas.microsoft.com/office/drawing/2014/main" id="{6E7F8023-2297-6A49-A2B5-E41A9A83080D}"/>
              </a:ext>
            </a:extLst>
          </p:cNvPr>
          <p:cNvSpPr/>
          <p:nvPr/>
        </p:nvSpPr>
        <p:spPr>
          <a:xfrm>
            <a:off x="5868876" y="3985236"/>
            <a:ext cx="2416686" cy="477054"/>
          </a:xfrm>
          <a:prstGeom prst="rect">
            <a:avLst/>
          </a:prstGeom>
        </p:spPr>
        <p:txBody>
          <a:bodyPr wrap="square">
            <a:spAutoFit/>
          </a:bodyPr>
          <a:lstStyle/>
          <a:p>
            <a:pPr algn="ctr"/>
            <a:r>
              <a:rPr lang="en-US" altLang="ja-JP" sz="2500" dirty="0"/>
              <a:t>Cell scale-level</a:t>
            </a:r>
          </a:p>
        </p:txBody>
      </p:sp>
      <p:sp>
        <p:nvSpPr>
          <p:cNvPr id="37" name="正方形/長方形 36">
            <a:extLst>
              <a:ext uri="{FF2B5EF4-FFF2-40B4-BE49-F238E27FC236}">
                <a16:creationId xmlns:a16="http://schemas.microsoft.com/office/drawing/2014/main" id="{DDF58250-28F7-6149-A783-E59A10A8B6FB}"/>
              </a:ext>
            </a:extLst>
          </p:cNvPr>
          <p:cNvSpPr/>
          <p:nvPr/>
        </p:nvSpPr>
        <p:spPr>
          <a:xfrm>
            <a:off x="5471478" y="2447940"/>
            <a:ext cx="3211483" cy="861774"/>
          </a:xfrm>
          <a:prstGeom prst="rect">
            <a:avLst/>
          </a:prstGeom>
        </p:spPr>
        <p:txBody>
          <a:bodyPr wrap="square">
            <a:spAutoFit/>
          </a:bodyPr>
          <a:lstStyle/>
          <a:p>
            <a:pPr algn="ctr"/>
            <a:r>
              <a:rPr lang="ja-JP" altLang="en-US" sz="2500"/>
              <a:t>Intracellular organelle</a:t>
            </a:r>
            <a:endParaRPr lang="en-US" altLang="ja-JP" sz="2500" dirty="0"/>
          </a:p>
          <a:p>
            <a:pPr algn="ctr"/>
            <a:r>
              <a:rPr lang="en-US" altLang="ja-JP" sz="2500" dirty="0"/>
              <a:t>scale-level</a:t>
            </a:r>
          </a:p>
        </p:txBody>
      </p:sp>
      <p:sp>
        <p:nvSpPr>
          <p:cNvPr id="9" name="右矢印 8">
            <a:extLst>
              <a:ext uri="{FF2B5EF4-FFF2-40B4-BE49-F238E27FC236}">
                <a16:creationId xmlns:a16="http://schemas.microsoft.com/office/drawing/2014/main" id="{788EE7DB-2A96-404D-A463-3DB5CA5D28F2}"/>
              </a:ext>
            </a:extLst>
          </p:cNvPr>
          <p:cNvSpPr/>
          <p:nvPr/>
        </p:nvSpPr>
        <p:spPr>
          <a:xfrm>
            <a:off x="4628303" y="2674493"/>
            <a:ext cx="775252" cy="408668"/>
          </a:xfrm>
          <a:prstGeom prst="rightArrow">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右矢印 38">
            <a:extLst>
              <a:ext uri="{FF2B5EF4-FFF2-40B4-BE49-F238E27FC236}">
                <a16:creationId xmlns:a16="http://schemas.microsoft.com/office/drawing/2014/main" id="{110E2815-6F11-AB45-98FF-EE2A5E040F70}"/>
              </a:ext>
            </a:extLst>
          </p:cNvPr>
          <p:cNvSpPr/>
          <p:nvPr/>
        </p:nvSpPr>
        <p:spPr>
          <a:xfrm>
            <a:off x="4628303" y="4019429"/>
            <a:ext cx="775252" cy="408668"/>
          </a:xfrm>
          <a:prstGeom prst="rightArrow">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右矢印 39">
            <a:extLst>
              <a:ext uri="{FF2B5EF4-FFF2-40B4-BE49-F238E27FC236}">
                <a16:creationId xmlns:a16="http://schemas.microsoft.com/office/drawing/2014/main" id="{360DEE63-1EA3-6A48-99C6-184BE0E953ED}"/>
              </a:ext>
            </a:extLst>
          </p:cNvPr>
          <p:cNvSpPr/>
          <p:nvPr/>
        </p:nvSpPr>
        <p:spPr>
          <a:xfrm>
            <a:off x="4628303" y="5382918"/>
            <a:ext cx="775252" cy="408668"/>
          </a:xfrm>
          <a:prstGeom prst="rightArrow">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正方形/長方形 41">
            <a:extLst>
              <a:ext uri="{FF2B5EF4-FFF2-40B4-BE49-F238E27FC236}">
                <a16:creationId xmlns:a16="http://schemas.microsoft.com/office/drawing/2014/main" id="{5F04BF6C-53F3-2446-915F-B396BFD72DB9}"/>
              </a:ext>
            </a:extLst>
          </p:cNvPr>
          <p:cNvSpPr/>
          <p:nvPr/>
        </p:nvSpPr>
        <p:spPr>
          <a:xfrm>
            <a:off x="5471478" y="1865175"/>
            <a:ext cx="3211483" cy="477054"/>
          </a:xfrm>
          <a:prstGeom prst="rect">
            <a:avLst/>
          </a:prstGeom>
          <a:ln>
            <a:solidFill>
              <a:schemeClr val="tx1"/>
            </a:solidFill>
          </a:ln>
        </p:spPr>
        <p:txBody>
          <a:bodyPr wrap="square">
            <a:spAutoFit/>
          </a:bodyPr>
          <a:lstStyle/>
          <a:p>
            <a:pPr algn="ctr"/>
            <a:r>
              <a:rPr lang="en-US" altLang="ja-JP" sz="2500" dirty="0"/>
              <a:t>Biological scale-level</a:t>
            </a:r>
          </a:p>
        </p:txBody>
      </p:sp>
      <p:sp>
        <p:nvSpPr>
          <p:cNvPr id="43" name="右矢印 42">
            <a:extLst>
              <a:ext uri="{FF2B5EF4-FFF2-40B4-BE49-F238E27FC236}">
                <a16:creationId xmlns:a16="http://schemas.microsoft.com/office/drawing/2014/main" id="{37014958-0FFD-5241-9F81-58D631B550BE}"/>
              </a:ext>
            </a:extLst>
          </p:cNvPr>
          <p:cNvSpPr/>
          <p:nvPr/>
        </p:nvSpPr>
        <p:spPr>
          <a:xfrm>
            <a:off x="8700673" y="2665275"/>
            <a:ext cx="775252" cy="408668"/>
          </a:xfrm>
          <a:prstGeom prst="rightArrow">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右矢印 43">
            <a:extLst>
              <a:ext uri="{FF2B5EF4-FFF2-40B4-BE49-F238E27FC236}">
                <a16:creationId xmlns:a16="http://schemas.microsoft.com/office/drawing/2014/main" id="{AE4BDDB6-0AA3-AA4A-8516-03248D72C3EB}"/>
              </a:ext>
            </a:extLst>
          </p:cNvPr>
          <p:cNvSpPr/>
          <p:nvPr/>
        </p:nvSpPr>
        <p:spPr>
          <a:xfrm>
            <a:off x="8700673" y="4010211"/>
            <a:ext cx="775252" cy="408668"/>
          </a:xfrm>
          <a:prstGeom prst="rightArrow">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右矢印 44">
            <a:extLst>
              <a:ext uri="{FF2B5EF4-FFF2-40B4-BE49-F238E27FC236}">
                <a16:creationId xmlns:a16="http://schemas.microsoft.com/office/drawing/2014/main" id="{A51BB7F1-75AF-3B44-B11E-4A7EDAF2C688}"/>
              </a:ext>
            </a:extLst>
          </p:cNvPr>
          <p:cNvSpPr/>
          <p:nvPr/>
        </p:nvSpPr>
        <p:spPr>
          <a:xfrm>
            <a:off x="8700673" y="5373700"/>
            <a:ext cx="775252" cy="408668"/>
          </a:xfrm>
          <a:prstGeom prst="rightArrow">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64443038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oday’s presentation">
            <a:extLst>
              <a:ext uri="{FF2B5EF4-FFF2-40B4-BE49-F238E27FC236}">
                <a16:creationId xmlns:a16="http://schemas.microsoft.com/office/drawing/2014/main" id="{3029D5FF-AD66-4C49-B428-B8386C4AFB29}"/>
              </a:ext>
            </a:extLst>
          </p:cNvPr>
          <p:cNvSpPr txBox="1"/>
          <p:nvPr/>
        </p:nvSpPr>
        <p:spPr>
          <a:xfrm>
            <a:off x="1622287" y="288733"/>
            <a:ext cx="9760226" cy="8597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t">
            <a:spAutoFit/>
          </a:bodyPr>
          <a:lstStyle>
            <a:lvl1pPr algn="ctr">
              <a:lnSpc>
                <a:spcPct val="80000"/>
              </a:lnSpc>
              <a:defRPr sz="7000" b="1"/>
            </a:lvl1pPr>
          </a:lstStyle>
          <a:p>
            <a:r>
              <a:rPr lang="en-US" sz="6000" dirty="0"/>
              <a:t>ROI Metadata</a:t>
            </a:r>
            <a:endParaRPr sz="6000" dirty="0"/>
          </a:p>
        </p:txBody>
      </p:sp>
      <p:pic>
        <p:nvPicPr>
          <p:cNvPr id="4" name="図 3">
            <a:extLst>
              <a:ext uri="{FF2B5EF4-FFF2-40B4-BE49-F238E27FC236}">
                <a16:creationId xmlns:a16="http://schemas.microsoft.com/office/drawing/2014/main" id="{8444207B-2FFC-3748-8872-0823BA2EB0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2192201" y="1373064"/>
            <a:ext cx="3419478" cy="4559303"/>
          </a:xfrm>
          <a:prstGeom prst="rect">
            <a:avLst/>
          </a:prstGeom>
        </p:spPr>
      </p:pic>
      <p:pic>
        <p:nvPicPr>
          <p:cNvPr id="6" name="図 5">
            <a:extLst>
              <a:ext uri="{FF2B5EF4-FFF2-40B4-BE49-F238E27FC236}">
                <a16:creationId xmlns:a16="http://schemas.microsoft.com/office/drawing/2014/main" id="{E3A15327-6C24-2F45-876A-3D7E973643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7883085" y="1175895"/>
            <a:ext cx="3419475" cy="4559300"/>
          </a:xfrm>
          <a:prstGeom prst="rect">
            <a:avLst/>
          </a:prstGeom>
        </p:spPr>
      </p:pic>
      <p:pic>
        <p:nvPicPr>
          <p:cNvPr id="8" name="図 7">
            <a:extLst>
              <a:ext uri="{FF2B5EF4-FFF2-40B4-BE49-F238E27FC236}">
                <a16:creationId xmlns:a16="http://schemas.microsoft.com/office/drawing/2014/main" id="{BC248FCF-A965-9A40-8437-55AE90D450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7883084" y="5060237"/>
            <a:ext cx="3419476" cy="4559301"/>
          </a:xfrm>
          <a:prstGeom prst="rect">
            <a:avLst/>
          </a:prstGeom>
        </p:spPr>
      </p:pic>
      <p:pic>
        <p:nvPicPr>
          <p:cNvPr id="12" name="図 11">
            <a:extLst>
              <a:ext uri="{FF2B5EF4-FFF2-40B4-BE49-F238E27FC236}">
                <a16:creationId xmlns:a16="http://schemas.microsoft.com/office/drawing/2014/main" id="{D239FE95-7530-4041-B3CF-4548690E61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22287" y="5762635"/>
            <a:ext cx="4491495" cy="3286991"/>
          </a:xfrm>
          <a:prstGeom prst="rect">
            <a:avLst/>
          </a:prstGeom>
        </p:spPr>
      </p:pic>
    </p:spTree>
    <p:extLst>
      <p:ext uri="{BB962C8B-B14F-4D97-AF65-F5344CB8AC3E}">
        <p14:creationId xmlns:p14="http://schemas.microsoft.com/office/powerpoint/2010/main" val="2101155583"/>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oday’s presentation">
            <a:extLst>
              <a:ext uri="{FF2B5EF4-FFF2-40B4-BE49-F238E27FC236}">
                <a16:creationId xmlns:a16="http://schemas.microsoft.com/office/drawing/2014/main" id="{728ADABF-F5C9-BD4E-A43A-65A6C5BFB3FB}"/>
              </a:ext>
            </a:extLst>
          </p:cNvPr>
          <p:cNvSpPr txBox="1"/>
          <p:nvPr/>
        </p:nvSpPr>
        <p:spPr>
          <a:xfrm>
            <a:off x="1622287" y="288733"/>
            <a:ext cx="9760226" cy="8597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t">
            <a:spAutoFit/>
          </a:bodyPr>
          <a:lstStyle>
            <a:lvl1pPr algn="ctr">
              <a:lnSpc>
                <a:spcPct val="80000"/>
              </a:lnSpc>
              <a:defRPr sz="7000" b="1"/>
            </a:lvl1pPr>
          </a:lstStyle>
          <a:p>
            <a:r>
              <a:rPr lang="en-US" sz="6000" dirty="0"/>
              <a:t>Image Dataset (1)</a:t>
            </a:r>
            <a:endParaRPr sz="6000" dirty="0"/>
          </a:p>
        </p:txBody>
      </p:sp>
      <p:sp>
        <p:nvSpPr>
          <p:cNvPr id="2" name="テキスト ボックス 1">
            <a:extLst>
              <a:ext uri="{FF2B5EF4-FFF2-40B4-BE49-F238E27FC236}">
                <a16:creationId xmlns:a16="http://schemas.microsoft.com/office/drawing/2014/main" id="{8BD777A5-AE16-1A4F-90BC-B7CF19E4A55F}"/>
              </a:ext>
            </a:extLst>
          </p:cNvPr>
          <p:cNvSpPr txBox="1"/>
          <p:nvPr/>
        </p:nvSpPr>
        <p:spPr>
          <a:xfrm>
            <a:off x="819150" y="1588551"/>
            <a:ext cx="10991850" cy="630942"/>
          </a:xfrm>
          <a:prstGeom prst="rect">
            <a:avLst/>
          </a:prstGeom>
          <a:noFill/>
        </p:spPr>
        <p:txBody>
          <a:bodyPr wrap="square" rtlCol="0">
            <a:spAutoFit/>
          </a:bodyPr>
          <a:lstStyle/>
          <a:p>
            <a:r>
              <a:rPr kumimoji="1" lang="ja-JP" altLang="en-US" sz="3500"/>
              <a:t>・</a:t>
            </a:r>
            <a:r>
              <a:rPr kumimoji="1" lang="en-US" altLang="ja-JP" sz="3500" dirty="0"/>
              <a:t>Mouse kidney images obtained by electron microscopy</a:t>
            </a:r>
            <a:endParaRPr kumimoji="1" lang="ja-JP" altLang="en-US" sz="3500"/>
          </a:p>
        </p:txBody>
      </p:sp>
      <p:sp>
        <p:nvSpPr>
          <p:cNvPr id="3" name="テキスト ボックス 2">
            <a:extLst>
              <a:ext uri="{FF2B5EF4-FFF2-40B4-BE49-F238E27FC236}">
                <a16:creationId xmlns:a16="http://schemas.microsoft.com/office/drawing/2014/main" id="{BFF5B8C3-BE51-9F44-AA00-4DF452ECD26B}"/>
              </a:ext>
            </a:extLst>
          </p:cNvPr>
          <p:cNvSpPr txBox="1"/>
          <p:nvPr/>
        </p:nvSpPr>
        <p:spPr>
          <a:xfrm>
            <a:off x="1388866" y="2550614"/>
            <a:ext cx="5931173" cy="1200329"/>
          </a:xfrm>
          <a:prstGeom prst="rect">
            <a:avLst/>
          </a:prstGeom>
          <a:noFill/>
        </p:spPr>
        <p:txBody>
          <a:bodyPr wrap="square" rtlCol="0">
            <a:spAutoFit/>
          </a:bodyPr>
          <a:lstStyle/>
          <a:p>
            <a:r>
              <a:rPr kumimoji="1" lang="en-US" altLang="ja-JP" sz="2400" dirty="0"/>
              <a:t>(1) 8-bit grey-scale large image</a:t>
            </a:r>
          </a:p>
          <a:p>
            <a:r>
              <a:rPr kumimoji="1" lang="en-US" altLang="ja-JP" sz="2400" dirty="0"/>
              <a:t>size : 29158 x 21922 px (tiff: 639.2MB)</a:t>
            </a:r>
          </a:p>
          <a:p>
            <a:endParaRPr kumimoji="1" lang="en-US" altLang="ja-JP" sz="2400" dirty="0"/>
          </a:p>
        </p:txBody>
      </p:sp>
      <p:pic>
        <p:nvPicPr>
          <p:cNvPr id="5" name="図 4">
            <a:extLst>
              <a:ext uri="{FF2B5EF4-FFF2-40B4-BE49-F238E27FC236}">
                <a16:creationId xmlns:a16="http://schemas.microsoft.com/office/drawing/2014/main" id="{96B40DE6-E81B-304F-8EA8-40859A9ACC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95691" y="2312898"/>
            <a:ext cx="3758463" cy="2826364"/>
          </a:xfrm>
          <a:prstGeom prst="rect">
            <a:avLst/>
          </a:prstGeom>
        </p:spPr>
      </p:pic>
      <p:pic>
        <p:nvPicPr>
          <p:cNvPr id="7" name="図 6">
            <a:extLst>
              <a:ext uri="{FF2B5EF4-FFF2-40B4-BE49-F238E27FC236}">
                <a16:creationId xmlns:a16="http://schemas.microsoft.com/office/drawing/2014/main" id="{7185BEC1-B642-BA41-8263-3BB7544677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86606" y="6483389"/>
            <a:ext cx="2209800" cy="2256817"/>
          </a:xfrm>
          <a:prstGeom prst="rect">
            <a:avLst/>
          </a:prstGeom>
        </p:spPr>
      </p:pic>
      <p:sp>
        <p:nvSpPr>
          <p:cNvPr id="9" name="テキスト ボックス 8">
            <a:extLst>
              <a:ext uri="{FF2B5EF4-FFF2-40B4-BE49-F238E27FC236}">
                <a16:creationId xmlns:a16="http://schemas.microsoft.com/office/drawing/2014/main" id="{8BA848B9-6B48-8442-9C4A-99CB78413FDB}"/>
              </a:ext>
            </a:extLst>
          </p:cNvPr>
          <p:cNvSpPr txBox="1"/>
          <p:nvPr/>
        </p:nvSpPr>
        <p:spPr>
          <a:xfrm>
            <a:off x="1388866" y="4083997"/>
            <a:ext cx="6931163" cy="1200329"/>
          </a:xfrm>
          <a:prstGeom prst="rect">
            <a:avLst/>
          </a:prstGeom>
          <a:noFill/>
        </p:spPr>
        <p:txBody>
          <a:bodyPr wrap="square" rtlCol="0">
            <a:spAutoFit/>
          </a:bodyPr>
          <a:lstStyle/>
          <a:p>
            <a:r>
              <a:rPr kumimoji="1" lang="en-US" altLang="ja-JP" sz="2400" dirty="0"/>
              <a:t>(2) 8-bit grey scale divided images and binary images</a:t>
            </a:r>
          </a:p>
          <a:p>
            <a:r>
              <a:rPr kumimoji="1" lang="en-US" altLang="ja-JP" sz="2400" dirty="0"/>
              <a:t>Full-size : around 1000 x 1000 px</a:t>
            </a:r>
          </a:p>
          <a:p>
            <a:r>
              <a:rPr kumimoji="1" lang="en-US" altLang="ja-JP" sz="2400" dirty="0"/>
              <a:t>Cropped size : </a:t>
            </a:r>
          </a:p>
        </p:txBody>
      </p:sp>
      <p:pic>
        <p:nvPicPr>
          <p:cNvPr id="10" name="図 9">
            <a:extLst>
              <a:ext uri="{FF2B5EF4-FFF2-40B4-BE49-F238E27FC236}">
                <a16:creationId xmlns:a16="http://schemas.microsoft.com/office/drawing/2014/main" id="{D772E6F8-F5F9-1949-824B-29554445C1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25074" y="5816355"/>
            <a:ext cx="1800000" cy="1838299"/>
          </a:xfrm>
          <a:prstGeom prst="rect">
            <a:avLst/>
          </a:prstGeom>
        </p:spPr>
      </p:pic>
      <p:pic>
        <p:nvPicPr>
          <p:cNvPr id="12" name="図 11">
            <a:extLst>
              <a:ext uri="{FF2B5EF4-FFF2-40B4-BE49-F238E27FC236}">
                <a16:creationId xmlns:a16="http://schemas.microsoft.com/office/drawing/2014/main" id="{5CC02B25-D796-DE43-9CCB-DBF7984D3C6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63734" y="5749121"/>
            <a:ext cx="1800000" cy="1838298"/>
          </a:xfrm>
          <a:prstGeom prst="rect">
            <a:avLst/>
          </a:prstGeom>
        </p:spPr>
      </p:pic>
      <p:pic>
        <p:nvPicPr>
          <p:cNvPr id="14" name="図 13">
            <a:extLst>
              <a:ext uri="{FF2B5EF4-FFF2-40B4-BE49-F238E27FC236}">
                <a16:creationId xmlns:a16="http://schemas.microsoft.com/office/drawing/2014/main" id="{AA1FDAAA-AEE3-E64D-B794-2287817C478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89003" y="7804829"/>
            <a:ext cx="1440000" cy="1470638"/>
          </a:xfrm>
          <a:prstGeom prst="rect">
            <a:avLst/>
          </a:prstGeom>
        </p:spPr>
      </p:pic>
      <p:pic>
        <p:nvPicPr>
          <p:cNvPr id="16" name="図 15">
            <a:extLst>
              <a:ext uri="{FF2B5EF4-FFF2-40B4-BE49-F238E27FC236}">
                <a16:creationId xmlns:a16="http://schemas.microsoft.com/office/drawing/2014/main" id="{185B58D0-5B5A-B048-9E1B-35094D01D89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65826" y="7721419"/>
            <a:ext cx="1440000" cy="1470638"/>
          </a:xfrm>
          <a:prstGeom prst="rect">
            <a:avLst/>
          </a:prstGeom>
        </p:spPr>
      </p:pic>
      <p:sp>
        <p:nvSpPr>
          <p:cNvPr id="17" name="テキスト ボックス 16">
            <a:extLst>
              <a:ext uri="{FF2B5EF4-FFF2-40B4-BE49-F238E27FC236}">
                <a16:creationId xmlns:a16="http://schemas.microsoft.com/office/drawing/2014/main" id="{64B1882F-4E75-2F45-90AB-F5047B4DBBD0}"/>
              </a:ext>
            </a:extLst>
          </p:cNvPr>
          <p:cNvSpPr txBox="1"/>
          <p:nvPr/>
        </p:nvSpPr>
        <p:spPr>
          <a:xfrm>
            <a:off x="1523025" y="5409191"/>
            <a:ext cx="2373381" cy="477054"/>
          </a:xfrm>
          <a:prstGeom prst="rect">
            <a:avLst/>
          </a:prstGeom>
          <a:noFill/>
        </p:spPr>
        <p:txBody>
          <a:bodyPr wrap="square" rtlCol="0">
            <a:spAutoFit/>
          </a:bodyPr>
          <a:lstStyle/>
          <a:p>
            <a:r>
              <a:rPr kumimoji="1" lang="en-US" altLang="ja-JP" sz="2500" dirty="0"/>
              <a:t>Ex. ground truth</a:t>
            </a:r>
            <a:endParaRPr kumimoji="1" lang="ja-JP" altLang="en-US" sz="2500"/>
          </a:p>
        </p:txBody>
      </p:sp>
      <p:sp>
        <p:nvSpPr>
          <p:cNvPr id="18" name="テキスト ボックス 17">
            <a:extLst>
              <a:ext uri="{FF2B5EF4-FFF2-40B4-BE49-F238E27FC236}">
                <a16:creationId xmlns:a16="http://schemas.microsoft.com/office/drawing/2014/main" id="{E7FA4602-B0D2-4547-AB68-56FA3655699E}"/>
              </a:ext>
            </a:extLst>
          </p:cNvPr>
          <p:cNvSpPr txBox="1"/>
          <p:nvPr/>
        </p:nvSpPr>
        <p:spPr>
          <a:xfrm>
            <a:off x="1613454" y="6088978"/>
            <a:ext cx="2340192" cy="400110"/>
          </a:xfrm>
          <a:prstGeom prst="rect">
            <a:avLst/>
          </a:prstGeom>
          <a:noFill/>
        </p:spPr>
        <p:txBody>
          <a:bodyPr wrap="none" rtlCol="0">
            <a:spAutoFit/>
          </a:bodyPr>
          <a:lstStyle/>
          <a:p>
            <a:r>
              <a:rPr kumimoji="1" lang="en-US" altLang="ja-JP" sz="2000" dirty="0"/>
              <a:t>Mouse kidney image</a:t>
            </a:r>
            <a:endParaRPr kumimoji="1" lang="ja-JP" altLang="en-US" sz="2000"/>
          </a:p>
        </p:txBody>
      </p:sp>
      <p:sp>
        <p:nvSpPr>
          <p:cNvPr id="20" name="テキスト ボックス 19">
            <a:extLst>
              <a:ext uri="{FF2B5EF4-FFF2-40B4-BE49-F238E27FC236}">
                <a16:creationId xmlns:a16="http://schemas.microsoft.com/office/drawing/2014/main" id="{84A95A47-81C5-D941-8C6D-3C2EE72798FD}"/>
              </a:ext>
            </a:extLst>
          </p:cNvPr>
          <p:cNvSpPr txBox="1"/>
          <p:nvPr/>
        </p:nvSpPr>
        <p:spPr>
          <a:xfrm>
            <a:off x="5182460" y="5400758"/>
            <a:ext cx="933269" cy="369332"/>
          </a:xfrm>
          <a:prstGeom prst="rect">
            <a:avLst/>
          </a:prstGeom>
          <a:noFill/>
        </p:spPr>
        <p:txBody>
          <a:bodyPr wrap="none" rtlCol="0">
            <a:spAutoFit/>
          </a:bodyPr>
          <a:lstStyle/>
          <a:p>
            <a:r>
              <a:rPr kumimoji="1" lang="en-US" altLang="ja-JP" dirty="0"/>
              <a:t>Nucleus</a:t>
            </a:r>
            <a:endParaRPr kumimoji="1" lang="ja-JP" altLang="en-US"/>
          </a:p>
        </p:txBody>
      </p:sp>
      <p:sp>
        <p:nvSpPr>
          <p:cNvPr id="21" name="テキスト ボックス 20">
            <a:extLst>
              <a:ext uri="{FF2B5EF4-FFF2-40B4-BE49-F238E27FC236}">
                <a16:creationId xmlns:a16="http://schemas.microsoft.com/office/drawing/2014/main" id="{692CE5A1-535E-894E-8CBD-85A9962C9710}"/>
              </a:ext>
            </a:extLst>
          </p:cNvPr>
          <p:cNvSpPr txBox="1"/>
          <p:nvPr/>
        </p:nvSpPr>
        <p:spPr>
          <a:xfrm>
            <a:off x="8625815" y="5341223"/>
            <a:ext cx="1460015" cy="369332"/>
          </a:xfrm>
          <a:prstGeom prst="rect">
            <a:avLst/>
          </a:prstGeom>
          <a:noFill/>
        </p:spPr>
        <p:txBody>
          <a:bodyPr wrap="none" rtlCol="0">
            <a:spAutoFit/>
          </a:bodyPr>
          <a:lstStyle/>
          <a:p>
            <a:r>
              <a:rPr kumimoji="1" lang="en-US" altLang="ja-JP" dirty="0"/>
              <a:t>Mitochondria</a:t>
            </a:r>
            <a:endParaRPr kumimoji="1" lang="ja-JP" altLang="en-US"/>
          </a:p>
        </p:txBody>
      </p:sp>
      <p:sp>
        <p:nvSpPr>
          <p:cNvPr id="19" name="曲折矢印 18">
            <a:extLst>
              <a:ext uri="{FF2B5EF4-FFF2-40B4-BE49-F238E27FC236}">
                <a16:creationId xmlns:a16="http://schemas.microsoft.com/office/drawing/2014/main" id="{A0334D6C-982A-1845-8E43-38C4AD92713F}"/>
              </a:ext>
            </a:extLst>
          </p:cNvPr>
          <p:cNvSpPr/>
          <p:nvPr/>
        </p:nvSpPr>
        <p:spPr>
          <a:xfrm flipV="1">
            <a:off x="5213334" y="7889378"/>
            <a:ext cx="693849" cy="650770"/>
          </a:xfrm>
          <a:prstGeom prst="bentArrow">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2" name="テキスト ボックス 21">
            <a:extLst>
              <a:ext uri="{FF2B5EF4-FFF2-40B4-BE49-F238E27FC236}">
                <a16:creationId xmlns:a16="http://schemas.microsoft.com/office/drawing/2014/main" id="{5CD20240-C262-F646-8D5D-7FC6167227B1}"/>
              </a:ext>
            </a:extLst>
          </p:cNvPr>
          <p:cNvSpPr txBox="1"/>
          <p:nvPr/>
        </p:nvSpPr>
        <p:spPr>
          <a:xfrm>
            <a:off x="1707235" y="8876799"/>
            <a:ext cx="3611758" cy="430887"/>
          </a:xfrm>
          <a:prstGeom prst="rect">
            <a:avLst/>
          </a:prstGeom>
          <a:noFill/>
        </p:spPr>
        <p:txBody>
          <a:bodyPr wrap="none" rtlCol="0">
            <a:spAutoFit/>
          </a:bodyPr>
          <a:lstStyle/>
          <a:p>
            <a:r>
              <a:rPr kumimoji="1" lang="en-US" altLang="ja-JP" sz="2200" dirty="0"/>
              <a:t>Available 10-15 image dataset</a:t>
            </a:r>
            <a:endParaRPr kumimoji="1" lang="ja-JP" altLang="en-US" sz="2200"/>
          </a:p>
        </p:txBody>
      </p:sp>
      <p:sp>
        <p:nvSpPr>
          <p:cNvPr id="24" name="テキスト ボックス 23">
            <a:extLst>
              <a:ext uri="{FF2B5EF4-FFF2-40B4-BE49-F238E27FC236}">
                <a16:creationId xmlns:a16="http://schemas.microsoft.com/office/drawing/2014/main" id="{E86D3D8B-4880-A148-8937-D4BD30EAB560}"/>
              </a:ext>
            </a:extLst>
          </p:cNvPr>
          <p:cNvSpPr txBox="1"/>
          <p:nvPr/>
        </p:nvSpPr>
        <p:spPr>
          <a:xfrm>
            <a:off x="5359325" y="7889378"/>
            <a:ext cx="929678" cy="369332"/>
          </a:xfrm>
          <a:prstGeom prst="rect">
            <a:avLst/>
          </a:prstGeom>
          <a:noFill/>
        </p:spPr>
        <p:txBody>
          <a:bodyPr wrap="none" rtlCol="0">
            <a:spAutoFit/>
          </a:bodyPr>
          <a:lstStyle/>
          <a:p>
            <a:r>
              <a:rPr kumimoji="1" lang="en-US" altLang="ja-JP" dirty="0"/>
              <a:t>Binarize</a:t>
            </a:r>
            <a:endParaRPr kumimoji="1" lang="ja-JP" altLang="en-US"/>
          </a:p>
        </p:txBody>
      </p:sp>
      <p:sp>
        <p:nvSpPr>
          <p:cNvPr id="26" name="曲折矢印 25">
            <a:extLst>
              <a:ext uri="{FF2B5EF4-FFF2-40B4-BE49-F238E27FC236}">
                <a16:creationId xmlns:a16="http://schemas.microsoft.com/office/drawing/2014/main" id="{6AF79FD9-AA2F-854E-BB47-42E8EE9F1072}"/>
              </a:ext>
            </a:extLst>
          </p:cNvPr>
          <p:cNvSpPr/>
          <p:nvPr/>
        </p:nvSpPr>
        <p:spPr>
          <a:xfrm flipV="1">
            <a:off x="8761925" y="7889378"/>
            <a:ext cx="693849" cy="650770"/>
          </a:xfrm>
          <a:prstGeom prst="bentArrow">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7" name="テキスト ボックス 26">
            <a:extLst>
              <a:ext uri="{FF2B5EF4-FFF2-40B4-BE49-F238E27FC236}">
                <a16:creationId xmlns:a16="http://schemas.microsoft.com/office/drawing/2014/main" id="{D684FF5E-FDCD-A446-B658-CFD66328495F}"/>
              </a:ext>
            </a:extLst>
          </p:cNvPr>
          <p:cNvSpPr txBox="1"/>
          <p:nvPr/>
        </p:nvSpPr>
        <p:spPr>
          <a:xfrm>
            <a:off x="8907916" y="7889378"/>
            <a:ext cx="929678" cy="369332"/>
          </a:xfrm>
          <a:prstGeom prst="rect">
            <a:avLst/>
          </a:prstGeom>
          <a:noFill/>
        </p:spPr>
        <p:txBody>
          <a:bodyPr wrap="none" rtlCol="0">
            <a:spAutoFit/>
          </a:bodyPr>
          <a:lstStyle/>
          <a:p>
            <a:r>
              <a:rPr kumimoji="1" lang="en-US" altLang="ja-JP" dirty="0"/>
              <a:t>Binarize</a:t>
            </a:r>
            <a:endParaRPr kumimoji="1" lang="ja-JP" altLang="en-US"/>
          </a:p>
        </p:txBody>
      </p:sp>
      <p:grpSp>
        <p:nvGrpSpPr>
          <p:cNvPr id="29" name="グループ化 28">
            <a:extLst>
              <a:ext uri="{FF2B5EF4-FFF2-40B4-BE49-F238E27FC236}">
                <a16:creationId xmlns:a16="http://schemas.microsoft.com/office/drawing/2014/main" id="{E23E587E-E662-9747-97ED-20C1B754DA26}"/>
              </a:ext>
            </a:extLst>
          </p:cNvPr>
          <p:cNvGrpSpPr/>
          <p:nvPr/>
        </p:nvGrpSpPr>
        <p:grpSpPr>
          <a:xfrm>
            <a:off x="13449158" y="5265380"/>
            <a:ext cx="2808000" cy="3171850"/>
            <a:chOff x="4732052" y="1365426"/>
            <a:chExt cx="2808000" cy="3171850"/>
          </a:xfrm>
        </p:grpSpPr>
        <p:sp>
          <p:nvSpPr>
            <p:cNvPr id="30" name="テキスト ボックス 29">
              <a:extLst>
                <a:ext uri="{FF2B5EF4-FFF2-40B4-BE49-F238E27FC236}">
                  <a16:creationId xmlns:a16="http://schemas.microsoft.com/office/drawing/2014/main" id="{ED61D087-49B2-BC46-B3EA-DEF0189D05DF}"/>
                </a:ext>
              </a:extLst>
            </p:cNvPr>
            <p:cNvSpPr txBox="1"/>
            <p:nvPr/>
          </p:nvSpPr>
          <p:spPr>
            <a:xfrm>
              <a:off x="5449734" y="1365426"/>
              <a:ext cx="1467068" cy="430887"/>
            </a:xfrm>
            <a:prstGeom prst="rect">
              <a:avLst/>
            </a:prstGeom>
            <a:noFill/>
          </p:spPr>
          <p:txBody>
            <a:bodyPr wrap="square" rtlCol="0">
              <a:spAutoFit/>
            </a:bodyPr>
            <a:lstStyle/>
            <a:p>
              <a:pPr algn="ctr"/>
              <a:r>
                <a:rPr kumimoji="1" lang="ja-JP" altLang="en-US" sz="2200" b="1">
                  <a:latin typeface="Hiragino Kaku Gothic ProN W3" panose="020B0300000000000000" pitchFamily="34" charset="-128"/>
                  <a:ea typeface="Hiragino Kaku Gothic ProN W3" panose="020B0300000000000000" pitchFamily="34" charset="-128"/>
                </a:rPr>
                <a:t>核領域</a:t>
              </a:r>
            </a:p>
          </p:txBody>
        </p:sp>
        <p:pic>
          <p:nvPicPr>
            <p:cNvPr id="31" name="図 30">
              <a:extLst>
                <a:ext uri="{FF2B5EF4-FFF2-40B4-BE49-F238E27FC236}">
                  <a16:creationId xmlns:a16="http://schemas.microsoft.com/office/drawing/2014/main" id="{D00D3213-7F8A-6241-B0A9-B8247AF972B1}"/>
                </a:ext>
              </a:extLst>
            </p:cNvPr>
            <p:cNvPicPr>
              <a:picLocks noChangeAspect="1"/>
            </p:cNvPicPr>
            <p:nvPr/>
          </p:nvPicPr>
          <p:blipFill rotWithShape="1">
            <a:blip r:embed="rId9"/>
            <a:srcRect l="4698" t="4553" r="7730" b="9406"/>
            <a:stretch/>
          </p:blipFill>
          <p:spPr>
            <a:xfrm>
              <a:off x="4732052" y="1778383"/>
              <a:ext cx="2808000" cy="2758893"/>
            </a:xfrm>
            <a:prstGeom prst="rect">
              <a:avLst/>
            </a:prstGeom>
          </p:spPr>
        </p:pic>
      </p:grpSp>
    </p:spTree>
    <p:extLst>
      <p:ext uri="{BB962C8B-B14F-4D97-AF65-F5344CB8AC3E}">
        <p14:creationId xmlns:p14="http://schemas.microsoft.com/office/powerpoint/2010/main" val="387349553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dissolve">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3.png"/></Relationships>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12954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000000"/>
            </a:solidFill>
            <a:effectLst/>
            <a:uFill>
              <a:solidFill>
                <a:srgbClr val="000000"/>
              </a:solidFill>
            </a:uFill>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3883</TotalTime>
  <Words>1044</Words>
  <Application>Microsoft Macintosh PowerPoint</Application>
  <PresentationFormat>ユーザー設定</PresentationFormat>
  <Paragraphs>179</Paragraphs>
  <Slides>17</Slides>
  <Notes>13</Notes>
  <HiddenSlides>0</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17</vt:i4>
      </vt:variant>
    </vt:vector>
  </HeadingPairs>
  <TitlesOfParts>
    <vt:vector size="27" baseType="lpstr">
      <vt:lpstr>Hiragino Kaku Gothic Pro W3</vt:lpstr>
      <vt:lpstr>Hiragino Kaku Gothic ProN W3</vt:lpstr>
      <vt:lpstr>Arial</vt:lpstr>
      <vt:lpstr>Calibri</vt:lpstr>
      <vt:lpstr>Calibri Light</vt:lpstr>
      <vt:lpstr>Helvetica</vt:lpstr>
      <vt:lpstr>Helvetica Neue</vt:lpstr>
      <vt:lpstr>Lucida Grande</vt:lpstr>
      <vt:lpstr>Rockwell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cp:lastModifiedBy>久米 慧嗣</cp:lastModifiedBy>
  <cp:revision>301</cp:revision>
  <dcterms:modified xsi:type="dcterms:W3CDTF">2019-09-04T08:46:51Z</dcterms:modified>
</cp:coreProperties>
</file>